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69" r:id="rId2"/>
    <p:sldId id="302" r:id="rId3"/>
    <p:sldId id="371" r:id="rId4"/>
    <p:sldId id="411" r:id="rId5"/>
    <p:sldId id="397" r:id="rId6"/>
    <p:sldId id="430" r:id="rId7"/>
    <p:sldId id="400" r:id="rId8"/>
    <p:sldId id="399" r:id="rId9"/>
    <p:sldId id="403" r:id="rId10"/>
    <p:sldId id="402" r:id="rId11"/>
    <p:sldId id="412" r:id="rId12"/>
    <p:sldId id="395" r:id="rId13"/>
    <p:sldId id="389" r:id="rId14"/>
    <p:sldId id="390" r:id="rId15"/>
    <p:sldId id="391" r:id="rId16"/>
    <p:sldId id="392" r:id="rId17"/>
    <p:sldId id="393" r:id="rId18"/>
    <p:sldId id="394" r:id="rId19"/>
    <p:sldId id="416" r:id="rId20"/>
    <p:sldId id="417" r:id="rId21"/>
    <p:sldId id="418" r:id="rId22"/>
    <p:sldId id="428" r:id="rId23"/>
    <p:sldId id="419" r:id="rId24"/>
    <p:sldId id="420" r:id="rId25"/>
    <p:sldId id="421" r:id="rId26"/>
    <p:sldId id="422" r:id="rId27"/>
    <p:sldId id="427" r:id="rId28"/>
    <p:sldId id="424" r:id="rId29"/>
    <p:sldId id="423" r:id="rId30"/>
    <p:sldId id="425" r:id="rId31"/>
    <p:sldId id="426" r:id="rId32"/>
    <p:sldId id="374" r:id="rId33"/>
    <p:sldId id="373" r:id="rId34"/>
    <p:sldId id="372" r:id="rId35"/>
    <p:sldId id="429" r:id="rId36"/>
    <p:sldId id="355" r:id="rId37"/>
    <p:sldId id="381" r:id="rId38"/>
    <p:sldId id="382" r:id="rId39"/>
    <p:sldId id="358" r:id="rId40"/>
    <p:sldId id="357" r:id="rId41"/>
    <p:sldId id="301" r:id="rId42"/>
  </p:sldIdLst>
  <p:sldSz cx="9906000" cy="6858000" type="A4"/>
  <p:notesSz cx="6834188" cy="9979025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D13"/>
    <a:srgbClr val="FF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>
        <p:scale>
          <a:sx n="66" d="100"/>
          <a:sy n="66" d="100"/>
        </p:scale>
        <p:origin x="-876" y="-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</a:rPr>
              <a:t>Всего 425 организаций здравоохранения</a:t>
            </a:r>
          </a:p>
        </c:rich>
      </c:tx>
      <c:layout>
        <c:manualLayout>
          <c:xMode val="edge"/>
          <c:yMode val="edge"/>
          <c:x val="4.2059261551287717E-2"/>
          <c:y val="9.5408180800756349E-3"/>
        </c:manualLayout>
      </c:layout>
      <c:overlay val="0"/>
    </c:title>
    <c:autoTitleDeleted val="0"/>
    <c:view3D>
      <c:rotX val="30"/>
      <c:rotY val="15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383962898988828"/>
          <c:w val="0.67432475363159983"/>
          <c:h val="0.7658084124848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425 организаций здравоохранения</c:v>
                </c:pt>
              </c:strCache>
            </c:strRef>
          </c:tx>
          <c:explosion val="30"/>
          <c:dPt>
            <c:idx val="0"/>
            <c:bubble3D val="0"/>
            <c:spPr>
              <a:ln w="508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ln w="5080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3.6187094914155588E-2"/>
                  <c:y val="0.2182456501475918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sz="5400" dirty="0">
                        <a:solidFill>
                          <a:schemeClr val="bg1"/>
                        </a:solidFill>
                      </a:rPr>
                      <a:t>418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218536553789704"/>
                  <c:y val="-2.1402984811130315E-3"/>
                </c:manualLayout>
              </c:layout>
              <c:tx>
                <c:rich>
                  <a:bodyPr/>
                  <a:lstStyle/>
                  <a:p>
                    <a:r>
                      <a:rPr lang="en-US" sz="5400" b="1" dirty="0">
                        <a:solidFill>
                          <a:srgbClr val="C00000"/>
                        </a:solidFill>
                      </a:rPr>
                      <a:t>7</a:t>
                    </a:r>
                    <a:endParaRPr lang="en-US" sz="5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Есть коллективный договор (98,4%)</c:v>
                </c:pt>
                <c:pt idx="1">
                  <c:v>Нет коллективного договора (1,6%)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418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763793921887593"/>
          <c:y val="4.8435991346402918E-2"/>
          <c:w val="0.32361647603893451"/>
          <c:h val="0.82176869112934925"/>
        </c:manualLayout>
      </c:layout>
      <c:overlay val="0"/>
      <c:txPr>
        <a:bodyPr/>
        <a:lstStyle/>
        <a:p>
          <a:pPr>
            <a:defRPr sz="2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95FAF-0E23-484E-96AA-60944B6F5648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7713"/>
            <a:ext cx="5407025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A572-04A8-4B92-932B-DB17F99D06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0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29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30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31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32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A572-04A8-4B92-932B-DB17F99D067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49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A572-04A8-4B92-932B-DB17F99D067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054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35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36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37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38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39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40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8AF1C-0F9E-43FA-A257-36C68C25F76F}" type="slidenum">
              <a:rPr lang="ru-RU"/>
              <a:pPr/>
              <a:t>41</a:t>
            </a:fld>
            <a:endParaRPr lang="ru-RU"/>
          </a:p>
        </p:txBody>
      </p:sp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EBC9ED-30DB-440F-8F4A-1F52E7238648}" type="slidenum">
              <a:rPr lang="ru-RU" sz="1200"/>
              <a:pPr algn="r"/>
              <a:t>41</a:t>
            </a:fld>
            <a:endParaRPr lang="ru-RU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7713"/>
            <a:ext cx="5407025" cy="374332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6AAC1-FBEE-4F14-B1E2-D466ECFA7129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F29106-693B-41F1-9ED4-4A781EAE5232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4375" y="747713"/>
            <a:ext cx="5407025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8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3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3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3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6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0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9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85FA-EE07-437F-8311-42FA9BF6E9E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950F4-4136-44C7-92C5-DDBB848FD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F%D1%80%D0%BE%D1%86%D0%B5%D0%BD%D1%82&amp;fp=0&amp;pos=0&amp;uinfo=ww-1349-wh-586-fw-1124-fh-448-pd-1&amp;rpt=simage&amp;img_url=http://eldershomeloans.files.wordpress.com/2010/03/interest-rates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images.yandex.ru/yandsearch?p=4&amp;text=%D1%87%D0%B5%D0%BB%D0%BE%D0%B2%D0%B5%D0%BA%20%D0%B7%D0%B0%20%D0%BA%D0%BE%D0%BC%D0%BF%D1%8C%D1%8E%D1%82%D0%B5%D1%80%D0%BE%D0%BC&amp;fp=4&amp;pos=126&amp;uinfo=ww-1349-wh-586-fw-1124-fh-448-pd-1&amp;rpt=simage&amp;img_url=http://www.workle.ru/storage/7a/a4/57/4a/23/bc/9a/a1/4682-d664d0-07af37.jpg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.jpe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1%80%D0%B0%D0%BD%20%D1%81%D1%82%D1%80%D0%BE%D0%B8%D1%82%20%D0%BC%D0%BD%D0%BE%D0%B3%D0%BE%D0%BA%D0%B2%D0%B0%D1%80%D1%82%D0%B8%D1%80%D0%BD%D0%BE%D0%B3%D0%BE%20%D0%B4%D0%BE%D0%BC%D0%B0&amp;fp=0&amp;pos=7&amp;uinfo=ww-1349-wh-607-fw-1124-fh-448-pd-1&amp;rpt=simage&amp;img_url=http://ru.golos.ua/images/articles/main/2013-01/f_10146956001358502983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819172"/>
            <a:ext cx="5490348" cy="56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48817" y="5119740"/>
            <a:ext cx="9906000" cy="782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10 апреля 2014</a:t>
            </a:r>
            <a:endParaRPr lang="ru-RU" sz="2400" dirty="0">
              <a:solidFill>
                <a:srgbClr val="FF66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9" name="Picture 3" descr="Emblema-Profsou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1968" y="504788"/>
            <a:ext cx="3704431" cy="1998663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41967" y="6282161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-48816" y="2060848"/>
            <a:ext cx="9906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alt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Пленум</a:t>
            </a:r>
            <a:endParaRPr lang="en-US" altLang="ru-RU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Московской областной организации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4400" b="1" dirty="0">
                <a:solidFill>
                  <a:srgbClr val="0000FF"/>
                </a:solidFill>
                <a:latin typeface="Times New Roman" pitchFamily="18" charset="0"/>
              </a:rPr>
              <a:t>профсоюза работников здравоохранения РФ</a:t>
            </a:r>
          </a:p>
        </p:txBody>
      </p:sp>
      <p:pic>
        <p:nvPicPr>
          <p:cNvPr id="11" name="Picture 5" descr="01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brightnessContrast bright="17000" contrast="-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56399" y="188640"/>
            <a:ext cx="3095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4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808" y="69286"/>
            <a:ext cx="863419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Динамика рейтинга деятельности ГО, РО, ТО, </a:t>
            </a:r>
            <a:r>
              <a:rPr lang="ru-RU" b="1" dirty="0">
                <a:solidFill>
                  <a:srgbClr val="002060"/>
                </a:solidFill>
              </a:rPr>
              <a:t>профсоюза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 </a:t>
            </a:r>
            <a:r>
              <a:rPr lang="ru-RU" b="1" dirty="0">
                <a:solidFill>
                  <a:srgbClr val="002060"/>
                </a:solidFill>
              </a:rPr>
              <a:t>период с 2009 - 2013 г.г</a:t>
            </a:r>
            <a:r>
              <a:rPr lang="ru-RU" b="1" dirty="0" smtClean="0">
                <a:solidFill>
                  <a:srgbClr val="002060"/>
                </a:solidFill>
              </a:rPr>
              <a:t>. (фрагмент таблицы)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79212"/>
              </p:ext>
            </p:extLst>
          </p:nvPr>
        </p:nvGraphicFramePr>
        <p:xfrm>
          <a:off x="128466" y="1052736"/>
          <a:ext cx="958319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1412"/>
                <a:gridCol w="1446521"/>
                <a:gridCol w="1446521"/>
                <a:gridCol w="1446521"/>
                <a:gridCol w="1265705"/>
                <a:gridCol w="1446519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ГО, РО, ТО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рейтинге по годам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 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 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 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2010 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2009 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Подольский ТРК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Ивантеевка ГК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Коломенский ГК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Раменский РК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Люберецкий ГК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Рузский РК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Балашихинский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Воскресенский ГК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Ступинский ГК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Клинский ГК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Домодедовский ГК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Шатурский РК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Луховицкий РК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8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Пленумы\МООПРЗРФ\2014\7 Пленум 10 апреля\Презентация\рисуноглдж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34" y="1263015"/>
            <a:ext cx="7870155" cy="5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6592" y="692696"/>
            <a:ext cx="8202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Работодатель!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Хочешь стабильности в коллективе?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Работай в рамках ТК и уважай Профсоюз!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Pictures\1 портал\Архив\ЧЕЛОВЕЧКИ\ar126152444414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2" y="620688"/>
            <a:ext cx="2482713" cy="18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4099" name="Picture 3" descr="C:\Users\user1\Pictures\1 портал\Архив\ЧЕЛОВЕЧКИ\lori-0002070659-ww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8" y="2479814"/>
            <a:ext cx="15716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97419" y="763175"/>
            <a:ext cx="6520346" cy="1072224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3D13"/>
                </a:solidFill>
              </a:rPr>
              <a:t>Ввести молодёжь в состав Ваших организаций</a:t>
            </a:r>
            <a:endParaRPr lang="ru-RU" sz="3200" b="1" dirty="0">
              <a:solidFill>
                <a:srgbClr val="0F3D13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648125" y="2852936"/>
            <a:ext cx="6520346" cy="1072224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F3D13"/>
                </a:solidFill>
              </a:rPr>
              <a:t>Научить их профсоюзной работе</a:t>
            </a:r>
            <a:endParaRPr lang="ru-RU" sz="3200" b="1" dirty="0">
              <a:solidFill>
                <a:srgbClr val="0F3D13"/>
              </a:solidFill>
            </a:endParaRPr>
          </a:p>
        </p:txBody>
      </p:sp>
      <p:pic>
        <p:nvPicPr>
          <p:cNvPr id="4101" name="Picture 5" descr="http://s1.maminuklubs.lv/cache/a5/8c/a58c780fcb9de2e2bfdf838bc527282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2" y="4725144"/>
            <a:ext cx="194786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072681" y="4725145"/>
            <a:ext cx="7345084" cy="1656184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30% </a:t>
            </a:r>
            <a:r>
              <a:rPr lang="ru-RU" sz="3200" b="1" dirty="0" smtClean="0">
                <a:solidFill>
                  <a:srgbClr val="0F3D13"/>
                </a:solidFill>
              </a:rPr>
              <a:t>квота молодёжи в составах </a:t>
            </a:r>
            <a:r>
              <a:rPr lang="ru-RU" sz="3200" b="1" dirty="0" smtClean="0">
                <a:solidFill>
                  <a:srgbClr val="0F3D13"/>
                </a:solidFill>
              </a:rPr>
              <a:t>профсоюзных </a:t>
            </a:r>
            <a:r>
              <a:rPr lang="ru-RU" sz="3200" b="1" dirty="0" smtClean="0">
                <a:solidFill>
                  <a:srgbClr val="0F3D13"/>
                </a:solidFill>
              </a:rPr>
              <a:t>комитетов любого уровня</a:t>
            </a:r>
            <a:endParaRPr lang="ru-RU" sz="3200" b="1" dirty="0">
              <a:solidFill>
                <a:srgbClr val="0F3D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4" descr="http://rb7.ru/files/story_img/kli_6926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90" y="2852936"/>
            <a:ext cx="4604729" cy="40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95932" y="692696"/>
            <a:ext cx="8425071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6534" y="0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0979" y="0"/>
            <a:ext cx="8609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F3D13"/>
                </a:solidFill>
              </a:rPr>
              <a:t>Информационная работа П</a:t>
            </a:r>
            <a:r>
              <a:rPr lang="ru-RU" sz="2000" b="1" dirty="0" smtClean="0">
                <a:solidFill>
                  <a:srgbClr val="0F3D13"/>
                </a:solidFill>
              </a:rPr>
              <a:t>рофсоюзов – </a:t>
            </a:r>
            <a:r>
              <a:rPr lang="ru-RU" sz="2000" b="1" dirty="0">
                <a:solidFill>
                  <a:srgbClr val="0F3D13"/>
                </a:solidFill>
              </a:rPr>
              <a:t>всегда должна быть </a:t>
            </a:r>
            <a:endParaRPr lang="ru-RU" sz="2000" b="1" dirty="0" smtClean="0">
              <a:solidFill>
                <a:srgbClr val="0F3D1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F3D13"/>
                </a:solidFill>
              </a:rPr>
              <a:t>частью </a:t>
            </a:r>
            <a:r>
              <a:rPr lang="ru-RU" sz="2000" b="1" dirty="0">
                <a:solidFill>
                  <a:srgbClr val="0F3D13"/>
                </a:solidFill>
              </a:rPr>
              <a:t>практической деятельности</a:t>
            </a:r>
          </a:p>
        </p:txBody>
      </p:sp>
      <p:pic>
        <p:nvPicPr>
          <p:cNvPr id="5122" name="Picture 2" descr="C:\Users\user1\Pictures\1 портал\Архив\ЧЕЛОВЕЧКИ\jp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484"/>
            <a:ext cx="3803122" cy="25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0832" y="859066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Gill Sans"/>
              </a:rPr>
              <a:t>Очень важно повышать </a:t>
            </a:r>
            <a:r>
              <a:rPr lang="ru-RU" sz="3200" dirty="0">
                <a:solidFill>
                  <a:srgbClr val="C00000"/>
                </a:solidFill>
                <a:latin typeface="Gill Sans"/>
              </a:rPr>
              <a:t>уровень информированности рядовых </a:t>
            </a:r>
            <a:r>
              <a:rPr lang="ru-RU" sz="3200" dirty="0" smtClean="0">
                <a:solidFill>
                  <a:srgbClr val="C00000"/>
                </a:solidFill>
                <a:latin typeface="Gill Sans"/>
              </a:rPr>
              <a:t>членов </a:t>
            </a:r>
            <a:r>
              <a:rPr lang="ru-RU" sz="3200" dirty="0">
                <a:solidFill>
                  <a:srgbClr val="C00000"/>
                </a:solidFill>
                <a:latin typeface="Gill Sans"/>
              </a:rPr>
              <a:t>о деятельности Профсоюза</a:t>
            </a:r>
          </a:p>
        </p:txBody>
      </p:sp>
    </p:spTree>
    <p:extLst>
      <p:ext uri="{BB962C8B-B14F-4D97-AF65-F5344CB8AC3E}">
        <p14:creationId xmlns:p14="http://schemas.microsoft.com/office/powerpoint/2010/main" val="153796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Z:\Пленумы\МООПРЗРФ\2014\7 Пленум 10 апреля\Презентация\Свалка для 7 пленума\Вестник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11" y="2645033"/>
            <a:ext cx="2565290" cy="36195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95932" y="692696"/>
            <a:ext cx="8425071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534" y="0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0979" y="0"/>
            <a:ext cx="8609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F3D13"/>
                </a:solidFill>
              </a:rPr>
              <a:t>Информационная работа П</a:t>
            </a:r>
            <a:r>
              <a:rPr lang="ru-RU" sz="2000" b="1" dirty="0" smtClean="0">
                <a:solidFill>
                  <a:srgbClr val="0F3D13"/>
                </a:solidFill>
              </a:rPr>
              <a:t>рофсоюзов – </a:t>
            </a:r>
            <a:r>
              <a:rPr lang="ru-RU" sz="2000" b="1" dirty="0">
                <a:solidFill>
                  <a:srgbClr val="0F3D13"/>
                </a:solidFill>
              </a:rPr>
              <a:t>всегда должна быть </a:t>
            </a:r>
            <a:endParaRPr lang="ru-RU" sz="2000" b="1" dirty="0" smtClean="0">
              <a:solidFill>
                <a:srgbClr val="0F3D1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F3D13"/>
                </a:solidFill>
              </a:rPr>
              <a:t>частью </a:t>
            </a:r>
            <a:r>
              <a:rPr lang="ru-RU" sz="2000" b="1" dirty="0">
                <a:solidFill>
                  <a:srgbClr val="0F3D13"/>
                </a:solidFill>
              </a:rPr>
              <a:t>практической деятельности</a:t>
            </a:r>
          </a:p>
        </p:txBody>
      </p:sp>
      <p:pic>
        <p:nvPicPr>
          <p:cNvPr id="4099" name="Picture 3" descr="Z:\Пленумы\МООПРЗРФ\2014\7 Пленум 10 апреля\Презентация\Свалка для 7 пленума\Журнал 1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6" y="1983138"/>
            <a:ext cx="3237067" cy="46680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Пленумы\МООПРЗРФ\2014\7 Пленум 10 апреля\Презентация\Свалка для 7 пленума\gazeta 3 (42)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835096"/>
            <a:ext cx="4024143" cy="58350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99253" y="783256"/>
            <a:ext cx="5218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Gill Sans"/>
              </a:rPr>
              <a:t>Печатные издания МОК</a:t>
            </a:r>
            <a:endParaRPr lang="ru-RU" sz="3600" b="1" i="1" dirty="0">
              <a:solidFill>
                <a:srgbClr val="C0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4511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95932" y="692696"/>
            <a:ext cx="8425071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0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0979" y="0"/>
            <a:ext cx="8609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F3D13"/>
                </a:solidFill>
              </a:rPr>
              <a:t>Информационная работа П</a:t>
            </a:r>
            <a:r>
              <a:rPr lang="ru-RU" sz="2000" b="1" dirty="0" smtClean="0">
                <a:solidFill>
                  <a:srgbClr val="0F3D13"/>
                </a:solidFill>
              </a:rPr>
              <a:t>рофсоюзов – </a:t>
            </a:r>
            <a:r>
              <a:rPr lang="ru-RU" sz="2000" b="1" dirty="0">
                <a:solidFill>
                  <a:srgbClr val="0F3D13"/>
                </a:solidFill>
              </a:rPr>
              <a:t>всегда должна быть </a:t>
            </a:r>
            <a:endParaRPr lang="ru-RU" sz="2000" b="1" dirty="0" smtClean="0">
              <a:solidFill>
                <a:srgbClr val="0F3D1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F3D13"/>
                </a:solidFill>
              </a:rPr>
              <a:t>частью </a:t>
            </a:r>
            <a:r>
              <a:rPr lang="ru-RU" sz="2000" b="1" dirty="0">
                <a:solidFill>
                  <a:srgbClr val="0F3D13"/>
                </a:solidFill>
              </a:rPr>
              <a:t>практической деятельности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093714"/>
            <a:ext cx="2592288" cy="120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90" y="4880614"/>
            <a:ext cx="3109212" cy="145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040891"/>
            <a:ext cx="2689646" cy="125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19" y="1040891"/>
            <a:ext cx="2937093" cy="125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7" y="4893620"/>
            <a:ext cx="3095268" cy="14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858" y="2636912"/>
            <a:ext cx="8771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  </a:t>
            </a:r>
            <a:r>
              <a:rPr lang="en-US" sz="8800" b="1" dirty="0" smtClean="0">
                <a:solidFill>
                  <a:srgbClr val="FF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Medicalprof.ru</a:t>
            </a:r>
            <a:endParaRPr lang="ru-RU" sz="8800" b="1" dirty="0">
              <a:solidFill>
                <a:srgbClr val="FF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6" y="4909258"/>
            <a:ext cx="3117279" cy="144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3" y="2927593"/>
            <a:ext cx="1560512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95932" y="692696"/>
            <a:ext cx="8425071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0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0979" y="0"/>
            <a:ext cx="8609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F3D13"/>
                </a:solidFill>
              </a:rPr>
              <a:t>Информационная работа П</a:t>
            </a:r>
            <a:r>
              <a:rPr lang="ru-RU" sz="2000" b="1" dirty="0" smtClean="0">
                <a:solidFill>
                  <a:srgbClr val="0F3D13"/>
                </a:solidFill>
              </a:rPr>
              <a:t>рофсоюзов – </a:t>
            </a:r>
            <a:r>
              <a:rPr lang="ru-RU" sz="2000" b="1" dirty="0">
                <a:solidFill>
                  <a:srgbClr val="0F3D13"/>
                </a:solidFill>
              </a:rPr>
              <a:t>всегда должна быть </a:t>
            </a:r>
            <a:endParaRPr lang="ru-RU" sz="2000" b="1" dirty="0" smtClean="0">
              <a:solidFill>
                <a:srgbClr val="0F3D1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F3D13"/>
                </a:solidFill>
              </a:rPr>
              <a:t>частью </a:t>
            </a:r>
            <a:r>
              <a:rPr lang="ru-RU" sz="2000" b="1" dirty="0">
                <a:solidFill>
                  <a:srgbClr val="0F3D13"/>
                </a:solidFill>
              </a:rPr>
              <a:t>практической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24860" y="5114889"/>
            <a:ext cx="6747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«За лучшую инновационную разработку»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26444" y="707886"/>
            <a:ext cx="5995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Medicalprof.ru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rgbClr val="002060"/>
                </a:solidFill>
              </a:rPr>
              <a:t>в одном ряду с общероссийскими профсоюзами и профсоюзными объединениями субъектов РФ</a:t>
            </a:r>
          </a:p>
        </p:txBody>
      </p:sp>
      <p:pic>
        <p:nvPicPr>
          <p:cNvPr id="8194" name="Picture 2" descr="X:\1212121\путиводитель\2014-04-09 Почетный диплом\Почетный диплом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3" y="3157803"/>
            <a:ext cx="2489027" cy="35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4908" y="2370532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ЛАУРЕАТ</a:t>
            </a:r>
          </a:p>
          <a:p>
            <a:pPr algn="ctr"/>
            <a:r>
              <a:rPr lang="ru-RU" sz="3200" dirty="0" smtClean="0"/>
              <a:t>конкурса ФНПР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 лучший профсоюзный сайт в Интернете</a:t>
            </a:r>
          </a:p>
          <a:p>
            <a:pPr algn="ctr"/>
            <a:r>
              <a:rPr lang="ru-RU" sz="3200" dirty="0" smtClean="0"/>
              <a:t>по итогам 2013 года</a:t>
            </a:r>
            <a:endParaRPr lang="ru-RU" sz="3200" dirty="0"/>
          </a:p>
        </p:txBody>
      </p:sp>
      <p:pic>
        <p:nvPicPr>
          <p:cNvPr id="2050" name="Picture 2" descr="C:\Users\user1\Pictures\1МЖ\Новая папка (3)\FED_05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" y="826392"/>
            <a:ext cx="3503073" cy="23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95932" y="692696"/>
            <a:ext cx="8425071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0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0979" y="0"/>
            <a:ext cx="8609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F3D13"/>
                </a:solidFill>
              </a:rPr>
              <a:t>Информационная работа П</a:t>
            </a:r>
            <a:r>
              <a:rPr lang="ru-RU" sz="2000" b="1" dirty="0" smtClean="0">
                <a:solidFill>
                  <a:srgbClr val="0F3D13"/>
                </a:solidFill>
              </a:rPr>
              <a:t>рофсоюзов – </a:t>
            </a:r>
            <a:r>
              <a:rPr lang="ru-RU" sz="2000" b="1" dirty="0">
                <a:solidFill>
                  <a:srgbClr val="0F3D13"/>
                </a:solidFill>
              </a:rPr>
              <a:t>всегда должна быть </a:t>
            </a:r>
            <a:endParaRPr lang="ru-RU" sz="2000" b="1" dirty="0" smtClean="0">
              <a:solidFill>
                <a:srgbClr val="0F3D1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F3D13"/>
                </a:solidFill>
              </a:rPr>
              <a:t>частью </a:t>
            </a:r>
            <a:r>
              <a:rPr lang="ru-RU" sz="2000" b="1" dirty="0">
                <a:solidFill>
                  <a:srgbClr val="0F3D13"/>
                </a:solidFill>
              </a:rPr>
              <a:t>практической деятельности</a:t>
            </a:r>
          </a:p>
        </p:txBody>
      </p:sp>
      <p:pic>
        <p:nvPicPr>
          <p:cNvPr id="1027" name="Picture 3" descr="X:\Сайт и его реклама\Novaya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94293"/>
            <a:ext cx="6681192" cy="3756116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Сайт и его реклама\Novaya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19" y="-66122"/>
            <a:ext cx="6280171" cy="3530665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:\Сайт и его реклама\новое 3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" y="3356993"/>
            <a:ext cx="6441522" cy="3621588"/>
          </a:xfrm>
          <a:prstGeom prst="rect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0103" y="692696"/>
            <a:ext cx="8640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1.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0956" y="664335"/>
            <a:ext cx="8640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2.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1904" y="1699210"/>
            <a:ext cx="8640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3.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1695" y="2544644"/>
            <a:ext cx="8640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4.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8704" y="4439481"/>
            <a:ext cx="8640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5.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858" y="5849094"/>
            <a:ext cx="8640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6.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13041" y="3464542"/>
            <a:ext cx="4407962" cy="3384379"/>
          </a:xfrm>
          <a:prstGeom prst="roundRect">
            <a:avLst/>
          </a:prstGeom>
          <a:solidFill>
            <a:schemeClr val="l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Что делать если вопрос отправил, а специалистов нет в </a:t>
            </a:r>
            <a:r>
              <a:rPr lang="en-US" sz="2800" b="1" i="1" dirty="0" smtClean="0">
                <a:solidFill>
                  <a:srgbClr val="C00000"/>
                </a:solidFill>
              </a:rPr>
              <a:t>online</a:t>
            </a:r>
            <a:r>
              <a:rPr lang="ru-RU" sz="2800" b="1" i="1" dirty="0" smtClean="0">
                <a:solidFill>
                  <a:srgbClr val="C00000"/>
                </a:solidFill>
              </a:rPr>
              <a:t>?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F3D13"/>
                </a:solidFill>
              </a:rPr>
              <a:t>Зайдите позже за ответом!</a:t>
            </a:r>
            <a:endParaRPr lang="ru-RU" sz="2800" b="1" i="1" dirty="0">
              <a:solidFill>
                <a:srgbClr val="0F3D1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4371" y="3631589"/>
            <a:ext cx="86409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7.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95932" y="692696"/>
            <a:ext cx="8425071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0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0979" y="0"/>
            <a:ext cx="8609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F3D13"/>
                </a:solidFill>
              </a:rPr>
              <a:t>Информационная работа П</a:t>
            </a:r>
            <a:r>
              <a:rPr lang="ru-RU" sz="2000" b="1" dirty="0" smtClean="0">
                <a:solidFill>
                  <a:srgbClr val="0F3D13"/>
                </a:solidFill>
              </a:rPr>
              <a:t>рофсоюзов – </a:t>
            </a:r>
            <a:r>
              <a:rPr lang="ru-RU" sz="2000" b="1" dirty="0">
                <a:solidFill>
                  <a:srgbClr val="0F3D13"/>
                </a:solidFill>
              </a:rPr>
              <a:t>всегда должна быть </a:t>
            </a:r>
            <a:endParaRPr lang="ru-RU" sz="2000" b="1" dirty="0" smtClean="0">
              <a:solidFill>
                <a:srgbClr val="0F3D1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F3D13"/>
                </a:solidFill>
              </a:rPr>
              <a:t>частью </a:t>
            </a:r>
            <a:r>
              <a:rPr lang="ru-RU" sz="2000" b="1" dirty="0">
                <a:solidFill>
                  <a:srgbClr val="0F3D13"/>
                </a:solidFill>
              </a:rPr>
              <a:t>практической деятельности</a:t>
            </a:r>
          </a:p>
        </p:txBody>
      </p:sp>
      <p:pic>
        <p:nvPicPr>
          <p:cNvPr id="3074" name="Picture 2" descr="Z:\Пленумы\МООПРЗРФ\2014\7 Пленум 10 апреля\Презентация\Свалка для 7 пленума\Путиводитель 1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91" y="1124744"/>
            <a:ext cx="3409401" cy="48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Пленумы\МООПРЗРФ\2014\7 Пленум 10 апреля\Презентация\Свалка для 7 пленума\Путиводитель 2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5" y="1124743"/>
            <a:ext cx="3412475" cy="48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86594" y="64400"/>
            <a:ext cx="8619407" cy="1060344"/>
          </a:xfrm>
          <a:prstGeom prst="round2DiagRect">
            <a:avLst/>
          </a:prstGeom>
          <a:solidFill>
            <a:schemeClr val="l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Охват организаций здравоохранения Московской области коллективными договорами на 01.01.2014 г.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95148445"/>
              </p:ext>
            </p:extLst>
          </p:nvPr>
        </p:nvGraphicFramePr>
        <p:xfrm>
          <a:off x="776536" y="1227666"/>
          <a:ext cx="8712968" cy="532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792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5" descr="0130"/>
          <p:cNvPicPr>
            <a:picLocks noChangeAspect="1" noChangeArrowheads="1"/>
          </p:cNvPicPr>
          <p:nvPr/>
        </p:nvPicPr>
        <p:blipFill>
          <a:blip r:embed="rId5" cstate="print">
            <a:lum bright="56000" contrast="-36000"/>
          </a:blip>
          <a:srcRect/>
          <a:stretch>
            <a:fillRect/>
          </a:stretch>
        </p:blipFill>
        <p:spPr bwMode="auto">
          <a:xfrm>
            <a:off x="0" y="4455539"/>
            <a:ext cx="3095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990719" y="332657"/>
            <a:ext cx="691528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/>
            <a:r>
              <a:rPr lang="ru-RU" sz="2400" dirty="0">
                <a:solidFill>
                  <a:srgbClr val="66FFFF"/>
                </a:solidFill>
                <a:latin typeface="Calibri" pitchFamily="34" charset="0"/>
              </a:rPr>
              <a:t>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Выступление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Председателя Московской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областной организации профсоюза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работников здравоохранения РФ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Домникова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А.И.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11485" y="1990754"/>
            <a:ext cx="9283031" cy="36011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«О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</a:rPr>
              <a:t>ходе проведения отчетно-выборной кампании в профсоюзных организациях учреждений здравоохранения Московской области в 2014 году»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5876925"/>
            <a:ext cx="9906000" cy="782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10 апреля 2014</a:t>
            </a:r>
            <a:endParaRPr lang="ru-RU" sz="2400" dirty="0">
              <a:solidFill>
                <a:srgbClr val="FF66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9" name="Picture 3" descr="Emblema-Profsouz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60351"/>
            <a:ext cx="3704431" cy="1998663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35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3" y="833304"/>
            <a:ext cx="2086373" cy="281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88704" y="462295"/>
            <a:ext cx="74229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ru-RU" altLang="ru-RU" sz="2400" i="1" dirty="0">
                <a:solidFill>
                  <a:srgbClr val="C00000"/>
                </a:solidFill>
                <a:sym typeface="Gill Sans"/>
              </a:rPr>
              <a:t>Трудовым кодексом  </a:t>
            </a:r>
            <a:r>
              <a:rPr lang="ru-RU" altLang="ru-RU" sz="2400" i="1" dirty="0">
                <a:solidFill>
                  <a:srgbClr val="000000"/>
                </a:solidFill>
                <a:sym typeface="Gill Sans"/>
              </a:rPr>
              <a:t>определено, что </a:t>
            </a:r>
            <a:r>
              <a:rPr lang="ru-RU" altLang="ru-RU" sz="2400" i="1" dirty="0" smtClean="0"/>
              <a:t>проекты </a:t>
            </a:r>
            <a:r>
              <a:rPr lang="ru-RU" altLang="ru-RU" sz="2400" i="1" dirty="0"/>
              <a:t>законодательных актов, нормативных правовых и иных актов органов исполнительной власти и органов местного самоуправления в сфере труда, а также документы и материалы, необходимые для их обсуждения, направляются на рассмотрение в соответствующие </a:t>
            </a:r>
            <a:r>
              <a:rPr lang="ru-RU" altLang="ru-RU" sz="2400" i="1" dirty="0">
                <a:solidFill>
                  <a:srgbClr val="C00000"/>
                </a:solidFill>
              </a:rPr>
              <a:t>комиссии по регулированию социально-трудовых отношений </a:t>
            </a:r>
            <a:r>
              <a:rPr lang="ru-RU" altLang="ru-RU" sz="2400" i="1" dirty="0"/>
              <a:t>(соответствующим </a:t>
            </a:r>
            <a:r>
              <a:rPr lang="ru-RU" altLang="ru-RU" sz="2400" i="1" dirty="0" smtClean="0"/>
              <a:t>профсоюзам</a:t>
            </a:r>
            <a:endParaRPr lang="ru-RU" altLang="ru-RU" sz="2400" i="1" dirty="0">
              <a:solidFill>
                <a:srgbClr val="000000"/>
              </a:solidFill>
              <a:sym typeface="Gill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653" y="5879872"/>
            <a:ext cx="9507841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Статья 35.1. Участие органов социального партнерства в формировании и реализации государственной политики в сфере труда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1159" y="3703336"/>
            <a:ext cx="91995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Gill Sans"/>
              </a:rPr>
              <a:t>(объединениям профсоюзов) и объединениям работодателей) федеральными органами государственной власти, органами государственной власти субъектов Российской Федерации или органами местного самоуправления, принимающими указанные акты.</a:t>
            </a:r>
          </a:p>
        </p:txBody>
      </p:sp>
    </p:spTree>
    <p:extLst>
      <p:ext uri="{BB962C8B-B14F-4D97-AF65-F5344CB8AC3E}">
        <p14:creationId xmlns:p14="http://schemas.microsoft.com/office/powerpoint/2010/main" val="4626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8" name="Picture 7" descr="Рисунок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039090"/>
            <a:ext cx="2057400" cy="259080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Галина\Desktop\Рисунок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349250"/>
            <a:ext cx="24765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Рисунок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1028700"/>
            <a:ext cx="2000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Безымянны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314450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0" y="3973513"/>
            <a:ext cx="9906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Helvetica Neue"/>
                <a:ea typeface="ヒラギノ角ゴ ProN W3"/>
                <a:cs typeface="ヒラギノ角ゴ ProN W3"/>
                <a:sym typeface="Helvetica Neue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40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  <a:sym typeface="Gill Sans"/>
              </a:rPr>
              <a:t>Защита прав и законных интересов работников медицинских организаций – основная задача Профсоюза работников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19792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http://www.dm-b.ru/assets/imagecache/thumb220/v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4077072"/>
            <a:ext cx="4215876" cy="2564904"/>
          </a:xfrm>
          <a:prstGeom prst="rect">
            <a:avLst/>
          </a:prstGeom>
          <a:noFill/>
        </p:spPr>
      </p:pic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0472" y="620689"/>
            <a:ext cx="9505056" cy="516667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Профсоюз, как представитель интересов работников, решает задачу создания оптимального баланса интересов работников и работодателей и, в конечном счете, интересов отрасли.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46"/>
            <a:ext cx="9941278" cy="683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286593" y="89466"/>
            <a:ext cx="8437445" cy="6223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2800" b="1" dirty="0"/>
              <a:t>За три года (2011-2013г.г.)</a:t>
            </a: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288314" y="904382"/>
            <a:ext cx="6949679" cy="79642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2400" b="1" dirty="0"/>
              <a:t>Проведено проверок за соблюдением трудового законодательства</a:t>
            </a: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7100321" y="993032"/>
            <a:ext cx="2189294" cy="6191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3600" b="1" dirty="0"/>
              <a:t>8627</a:t>
            </a: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319416" y="1931535"/>
            <a:ext cx="6937640" cy="92140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2400" b="1" dirty="0"/>
              <a:t>Разрешено трудовых и пенсионных споров в судах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7130992" y="2082672"/>
            <a:ext cx="2189295" cy="6191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3600" b="1" dirty="0"/>
              <a:t>216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319416" y="2989264"/>
            <a:ext cx="6958277" cy="936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2400" b="1" dirty="0"/>
              <a:t>Выявлено и исправлено нарушений трудового законодательства</a:t>
            </a: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7157880" y="3148013"/>
            <a:ext cx="2189295" cy="6191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3600" b="1" dirty="0"/>
              <a:t>3679</a:t>
            </a: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284505" y="5408613"/>
            <a:ext cx="2373313" cy="12239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3600" b="1" dirty="0"/>
              <a:t>78,5 </a:t>
            </a:r>
            <a:r>
              <a:rPr lang="ru-RU" altLang="ru-RU" sz="2400" b="1" dirty="0"/>
              <a:t>млн. рублей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2523150" y="5589241"/>
            <a:ext cx="6705468" cy="8640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</a:rPr>
              <a:t>Экономическая эффективность</a:t>
            </a:r>
          </a:p>
        </p:txBody>
      </p:sp>
      <p:sp>
        <p:nvSpPr>
          <p:cNvPr id="20" name="Скругленный прямоугольник 19"/>
          <p:cNvSpPr>
            <a:spLocks noChangeArrowheads="1"/>
          </p:cNvSpPr>
          <p:nvPr/>
        </p:nvSpPr>
        <p:spPr bwMode="auto">
          <a:xfrm>
            <a:off x="310255" y="4221088"/>
            <a:ext cx="4066682" cy="936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2400" b="1" dirty="0" smtClean="0"/>
              <a:t>В </a:t>
            </a:r>
            <a:r>
              <a:rPr lang="ru-RU" altLang="ru-RU" sz="2400" b="1" dirty="0"/>
              <a:t>Профсоюз за помощью обратилось </a:t>
            </a:r>
          </a:p>
        </p:txBody>
      </p:sp>
      <p:sp>
        <p:nvSpPr>
          <p:cNvPr id="21" name="Скругленный прямоугольник 20"/>
          <p:cNvSpPr>
            <a:spLocks noChangeArrowheads="1"/>
          </p:cNvSpPr>
          <p:nvPr/>
        </p:nvSpPr>
        <p:spPr bwMode="auto">
          <a:xfrm>
            <a:off x="4320322" y="4379837"/>
            <a:ext cx="5391341" cy="6191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ru-RU" altLang="ru-RU" sz="3600" b="1" dirty="0"/>
              <a:t>29 </a:t>
            </a:r>
            <a:r>
              <a:rPr lang="ru-RU" altLang="ru-RU" sz="3600" b="1" dirty="0" smtClean="0"/>
              <a:t>тыс. </a:t>
            </a:r>
            <a:r>
              <a:rPr lang="ru-RU" altLang="ru-RU" sz="3600" b="1" dirty="0"/>
              <a:t>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19792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2889" y="1895674"/>
            <a:ext cx="3432381" cy="664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 30702 рублей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2889" y="4297982"/>
            <a:ext cx="3432381" cy="936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выше 100000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4469" y="2980619"/>
            <a:ext cx="3432381" cy="762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до 117258 рублей 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0829" y="1907298"/>
            <a:ext cx="3432381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г.о. Рошаль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830" y="2980619"/>
            <a:ext cx="3432381" cy="734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Реутове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87024" y="4009950"/>
            <a:ext cx="4446629" cy="2551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Химки, Реутов, Королев, Долгопрудный, Одинцово, Мытищи, Люберцы, Ленинский, Красногорск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938885" y="4601831"/>
            <a:ext cx="936104" cy="504056"/>
          </a:xfrm>
          <a:prstGeom prst="righ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094902" y="2005200"/>
            <a:ext cx="936104" cy="504056"/>
          </a:xfrm>
          <a:prstGeom prst="righ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094902" y="3095763"/>
            <a:ext cx="936104" cy="504056"/>
          </a:xfrm>
          <a:prstGeom prst="rightArrow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208583" y="69286"/>
            <a:ext cx="8619407" cy="1348376"/>
          </a:xfrm>
          <a:prstGeom prst="round2DiagRect">
            <a:avLst/>
          </a:prstGeom>
          <a:solidFill>
            <a:schemeClr val="l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Предельная стоимость 1 квадратного метра общей площади в разрезе муниципальных образований Московской области на </a:t>
            </a:r>
            <a:r>
              <a:rPr lang="ru-RU" sz="2400" b="1" dirty="0" smtClean="0">
                <a:solidFill>
                  <a:srgbClr val="002060"/>
                </a:solidFill>
              </a:rPr>
              <a:t>I </a:t>
            </a:r>
            <a:r>
              <a:rPr lang="ru-RU" sz="2400" b="1" dirty="0">
                <a:solidFill>
                  <a:srgbClr val="002060"/>
                </a:solidFill>
              </a:rPr>
              <a:t>квартал </a:t>
            </a:r>
            <a:r>
              <a:rPr lang="ru-RU" sz="2400" b="1" dirty="0" smtClean="0">
                <a:solidFill>
                  <a:srgbClr val="002060"/>
                </a:solidFill>
              </a:rPr>
              <a:t>2014 </a:t>
            </a:r>
            <a:r>
              <a:rPr lang="ru-RU" sz="2400" b="1" dirty="0">
                <a:solidFill>
                  <a:srgbClr val="002060"/>
                </a:solidFill>
              </a:rPr>
              <a:t>года по данным Московского областного комитета по ценам и тарифам составляет :</a:t>
            </a:r>
          </a:p>
        </p:txBody>
      </p:sp>
    </p:spTree>
    <p:extLst>
      <p:ext uri="{BB962C8B-B14F-4D97-AF65-F5344CB8AC3E}">
        <p14:creationId xmlns:p14="http://schemas.microsoft.com/office/powerpoint/2010/main" val="255482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7312" y="1953577"/>
            <a:ext cx="72405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Gill Sans"/>
              </a:rPr>
              <a:t> </a:t>
            </a:r>
            <a:r>
              <a:rPr lang="ru-RU" sz="2400" b="1" i="1" dirty="0" smtClean="0">
                <a:solidFill>
                  <a:srgbClr val="C00000"/>
                </a:solidFill>
                <a:latin typeface="Gill Sans"/>
              </a:rPr>
              <a:t>Федеральным законом определено, что права </a:t>
            </a:r>
            <a:r>
              <a:rPr lang="ru-RU" sz="2400" b="1" i="1" dirty="0">
                <a:solidFill>
                  <a:srgbClr val="C00000"/>
                </a:solidFill>
                <a:latin typeface="Gill Sans"/>
              </a:rPr>
              <a:t>профсоюзов в области</a:t>
            </a:r>
            <a:r>
              <a:rPr lang="ru-RU" sz="2400" i="1" dirty="0">
                <a:solidFill>
                  <a:srgbClr val="C00000"/>
                </a:solidFill>
                <a:latin typeface="Gill Sans"/>
              </a:rPr>
              <a:t> </a:t>
            </a:r>
            <a:r>
              <a:rPr lang="ru-RU" sz="2400" i="1" dirty="0">
                <a:latin typeface="Gill Sans"/>
              </a:rPr>
              <a:t>социального страхования и охраны здоровья, социального обеспечения, </a:t>
            </a:r>
            <a:r>
              <a:rPr lang="ru-RU" sz="2400" b="1" i="1" dirty="0">
                <a:solidFill>
                  <a:srgbClr val="C00000"/>
                </a:solidFill>
                <a:latin typeface="Gill Sans"/>
              </a:rPr>
              <a:t>улучшения жилищных условий</a:t>
            </a:r>
            <a:r>
              <a:rPr lang="ru-RU" sz="2400" i="1" dirty="0">
                <a:solidFill>
                  <a:srgbClr val="C00000"/>
                </a:solidFill>
                <a:latin typeface="Gill Sans"/>
              </a:rPr>
              <a:t> </a:t>
            </a:r>
            <a:r>
              <a:rPr lang="ru-RU" sz="2400" i="1" dirty="0">
                <a:latin typeface="Gill Sans"/>
              </a:rPr>
              <a:t>и других видов социальной защиты работников </a:t>
            </a:r>
            <a:r>
              <a:rPr lang="ru-RU" sz="2400" b="1" i="1" dirty="0">
                <a:latin typeface="Gill Sans"/>
              </a:rPr>
              <a:t>регулируются соответствующими федеральными законами, а также законами субъектов Российской Федерации.</a:t>
            </a:r>
            <a:endParaRPr lang="ru-RU" sz="2400" i="1" dirty="0">
              <a:latin typeface="Gill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575" y="509381"/>
            <a:ext cx="8358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Gill Sans"/>
              </a:rPr>
              <a:t>Федеральный закон от 12.01.1996 N </a:t>
            </a:r>
            <a:r>
              <a:rPr lang="ru-RU" sz="2400" b="1" dirty="0" smtClean="0">
                <a:solidFill>
                  <a:srgbClr val="002060"/>
                </a:solidFill>
                <a:latin typeface="Gill Sans"/>
              </a:rPr>
              <a:t>10-ФЗ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Gill Sans"/>
              </a:rPr>
              <a:t>«О </a:t>
            </a:r>
            <a:r>
              <a:rPr lang="ru-RU" sz="2400" b="1" dirty="0">
                <a:solidFill>
                  <a:srgbClr val="002060"/>
                </a:solidFill>
                <a:latin typeface="Gill Sans"/>
              </a:rPr>
              <a:t>профессиональных союзах, их правах и гарантиях деятельности»</a:t>
            </a:r>
            <a:endParaRPr lang="ru-RU" sz="2400" dirty="0">
              <a:solidFill>
                <a:srgbClr val="002060"/>
              </a:solidFill>
              <a:latin typeface="Gill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50" y="5589240"/>
            <a:ext cx="9581214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Статья 22. Права профсоюзов на социальную защиту работников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3" name="Picture 8" descr="Рисунок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0" y="2119759"/>
            <a:ext cx="2000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Безымянны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38" y="2405509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143000"/>
            <a:ext cx="2857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9600" y="1268760"/>
            <a:ext cx="6048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Gill Sans"/>
              </a:rPr>
              <a:t>В Жилищном </a:t>
            </a:r>
            <a:r>
              <a:rPr lang="ru-RU" sz="2400" i="1" dirty="0" smtClean="0">
                <a:latin typeface="Gill Sans"/>
              </a:rPr>
              <a:t>кодексе </a:t>
            </a:r>
            <a:r>
              <a:rPr lang="ru-RU" sz="2400" i="1" dirty="0">
                <a:latin typeface="Gill Sans"/>
              </a:rPr>
              <a:t>РСФСР упоминалось </a:t>
            </a:r>
            <a:r>
              <a:rPr lang="ru-RU" sz="2400" i="1" dirty="0">
                <a:solidFill>
                  <a:srgbClr val="C00000"/>
                </a:solidFill>
                <a:latin typeface="Gill Sans"/>
              </a:rPr>
              <a:t>об участии профсоюзных органов</a:t>
            </a:r>
            <a:r>
              <a:rPr lang="ru-RU" sz="2400" i="1" dirty="0">
                <a:latin typeface="Gill Sans"/>
              </a:rPr>
              <a:t> в случаях принятия на </a:t>
            </a:r>
            <a:r>
              <a:rPr lang="ru-RU" sz="2400" i="1" dirty="0">
                <a:solidFill>
                  <a:srgbClr val="C00000"/>
                </a:solidFill>
                <a:latin typeface="Gill Sans"/>
              </a:rPr>
              <a:t>учет</a:t>
            </a:r>
            <a:r>
              <a:rPr lang="ru-RU" sz="2400" i="1" dirty="0">
                <a:latin typeface="Gill Sans"/>
              </a:rPr>
              <a:t> граждан, нуждающихся в улучшении жилищных условий (статья 31), предоставления </a:t>
            </a:r>
            <a:r>
              <a:rPr lang="ru-RU" sz="2400" i="1" dirty="0">
                <a:solidFill>
                  <a:srgbClr val="C00000"/>
                </a:solidFill>
                <a:latin typeface="Gill Sans"/>
              </a:rPr>
              <a:t>жилых помещений </a:t>
            </a:r>
            <a:r>
              <a:rPr lang="ru-RU" sz="2400" i="1" dirty="0">
                <a:latin typeface="Gill Sans"/>
              </a:rPr>
              <a:t>в домах общественного и ведомственного жилищного фонда (статьи 43, 44), </a:t>
            </a:r>
            <a:r>
              <a:rPr lang="ru-RU" sz="2400" i="1" dirty="0">
                <a:solidFill>
                  <a:srgbClr val="C00000"/>
                </a:solidFill>
                <a:latin typeface="Gill Sans"/>
              </a:rPr>
              <a:t>перенесения</a:t>
            </a:r>
            <a:r>
              <a:rPr lang="ru-RU" sz="2400" i="1" dirty="0">
                <a:latin typeface="Gill Sans"/>
              </a:rPr>
              <a:t> очередности на получение жилых помещений (статья 34) и пр.</a:t>
            </a:r>
            <a:r>
              <a:rPr lang="ru-RU" sz="2400" b="1" i="1" dirty="0">
                <a:latin typeface="Gill Sans"/>
              </a:rPr>
              <a:t> </a:t>
            </a:r>
            <a:endParaRPr lang="ru-RU" sz="2400" i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881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9" y="1222555"/>
            <a:ext cx="3248646" cy="32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62335" y="431387"/>
            <a:ext cx="7344816" cy="1489927"/>
          </a:xfrm>
          <a:prstGeom prst="roundRect">
            <a:avLst/>
          </a:prstGeom>
          <a:solidFill>
            <a:schemeClr val="l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За I полугодие </a:t>
            </a:r>
            <a:r>
              <a:rPr lang="ru-RU" sz="2400" b="1" i="1" dirty="0" smtClean="0">
                <a:solidFill>
                  <a:srgbClr val="002060"/>
                </a:solidFill>
              </a:rPr>
              <a:t>2014 </a:t>
            </a:r>
            <a:r>
              <a:rPr lang="ru-RU" sz="2400" b="1" i="1" dirty="0">
                <a:solidFill>
                  <a:srgbClr val="002060"/>
                </a:solidFill>
              </a:rPr>
              <a:t>года по вводу в эксплуатацию нового жилья, Московская область оказалась на первом месте среди субъектов РФ.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63" y="4205444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ua.golos.ua/images/articles/main/2013-01/f_1014695600135850298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35" y="2230667"/>
            <a:ext cx="4791005" cy="26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6592" y="15401"/>
            <a:ext cx="8619408" cy="64633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ОБЕСПЕЧЕНИЯ ЖИЛЬЕМ РАБОТНИКОВ ЗДРАВООХРАНЕНИЯ МОСКОВСКОЙ ОБЛАСТИ 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2013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406664"/>
              </p:ext>
            </p:extLst>
          </p:nvPr>
        </p:nvGraphicFramePr>
        <p:xfrm>
          <a:off x="78056" y="836712"/>
          <a:ext cx="9827945" cy="4480348"/>
        </p:xfrm>
        <a:graphic>
          <a:graphicData uri="http://schemas.openxmlformats.org/drawingml/2006/table">
            <a:tbl>
              <a:tblPr/>
              <a:tblGrid>
                <a:gridCol w="2210648"/>
                <a:gridCol w="1016265"/>
                <a:gridCol w="912996"/>
                <a:gridCol w="663027"/>
                <a:gridCol w="2520280"/>
                <a:gridCol w="864096"/>
                <a:gridCol w="936104"/>
                <a:gridCol w="704529"/>
              </a:tblGrid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3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Наименование</a:t>
                      </a:r>
                    </a:p>
                  </a:txBody>
                  <a:tcPr marL="10319" marR="10319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3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Всего работа-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ющих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3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Выделено квартир в 2010-2013 г.г.</a:t>
                      </a:r>
                    </a:p>
                  </a:txBody>
                  <a:tcPr marL="10319" marR="10319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3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3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Наименование</a:t>
                      </a:r>
                    </a:p>
                  </a:txBody>
                  <a:tcPr marL="10319" marR="10319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3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Всего работа-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ющих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3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Выделено квартир в 2010-2013 г.г.</a:t>
                      </a:r>
                    </a:p>
                  </a:txBody>
                  <a:tcPr marL="10319" marR="10319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3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5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0319" marR="10319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Реутовская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77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925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8,3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Егорьевская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2210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Домодедовская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1569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5,4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Каширская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1083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Железнодорожная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1118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5,3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Можайская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1136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Дубненская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708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4,8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Сергиево-Посадская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4013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Дмитровская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109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2413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4,5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Солнечногорская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2085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Лобненская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952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4,3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Климовская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885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Долгопрудненская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1178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3,9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Озерская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788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Шаховская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434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Павло-Посадская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1777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Звенигородская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436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3,2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Орехово-Зуевская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4592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340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Ленинская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1936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3,0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Клинская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2422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Ивантеевская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1244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2,7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Лыткаринская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657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0,0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73527"/>
              </p:ext>
            </p:extLst>
          </p:nvPr>
        </p:nvGraphicFramePr>
        <p:xfrm>
          <a:off x="4880992" y="5301208"/>
          <a:ext cx="5025010" cy="323916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864096"/>
                <a:gridCol w="936104"/>
                <a:gridCol w="704530"/>
              </a:tblGrid>
              <a:tr h="323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1643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104328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37282" y="5718024"/>
            <a:ext cx="3816350" cy="100806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Лидеры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10335" y="5711394"/>
            <a:ext cx="3743325" cy="1008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Аутсайдеры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881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11" name="Picture 3" descr="Emblema-Profsou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2876" y="-115213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0472" y="1484784"/>
            <a:ext cx="4608512" cy="5256584"/>
          </a:xfrm>
          <a:prstGeom prst="roundRect">
            <a:avLst/>
          </a:prstGeom>
          <a:solidFill>
            <a:schemeClr val="lt1"/>
          </a:solidFill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1" y="620688"/>
            <a:ext cx="4774282" cy="72075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Раменская районная организация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25008" y="1484784"/>
            <a:ext cx="4752528" cy="52565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25008" y="620688"/>
            <a:ext cx="4865390" cy="72075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Московский областной онкологический диспансер</a:t>
            </a:r>
            <a:endParaRPr lang="ru-RU" sz="20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92" y="1700808"/>
            <a:ext cx="2298255" cy="272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268" y="4854980"/>
            <a:ext cx="39989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Потапова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Ирина </a:t>
            </a:r>
            <a:r>
              <a:rPr lang="ru-RU" sz="3200" b="1" i="1" dirty="0">
                <a:solidFill>
                  <a:srgbClr val="C00000"/>
                </a:solidFill>
              </a:rPr>
              <a:t>Анатольевна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79243" y="4869446"/>
            <a:ext cx="3844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Смольников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Евгений Николаевич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user1\Pictures\Смольников%20Е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6" y="1926755"/>
            <a:ext cx="1737693" cy="263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2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613" y="764704"/>
            <a:ext cx="9410585" cy="10234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Положения о порядке предоставления жилых помещений муниципального жилищного фонда по договорам найма специализированного жилого помещения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6946" y="1954687"/>
            <a:ext cx="9410585" cy="12436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Положения о порядке предоставления жилых помещений муниципального жилищного фонда по договорам коммерческого найма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6945" y="3356992"/>
            <a:ext cx="9410585" cy="12436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Положения о порядке предоставления жилых помещений муниципального жилищного фонда по договорам социального найма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6944" y="4772782"/>
            <a:ext cx="9410585" cy="18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Решение Совета депутатов «Об установлении величины порогового значения доходов и стоимости имущества в целях признания граждан малоимущими для предоставления им по договорам социального найма жилых помещений муниципального жилищного фонда» </a:t>
            </a:r>
          </a:p>
        </p:txBody>
      </p:sp>
    </p:spTree>
    <p:extLst>
      <p:ext uri="{BB962C8B-B14F-4D97-AF65-F5344CB8AC3E}">
        <p14:creationId xmlns:p14="http://schemas.microsoft.com/office/powerpoint/2010/main" val="7651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464" y="1618903"/>
            <a:ext cx="8620483" cy="12241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«О </a:t>
            </a:r>
            <a:r>
              <a:rPr lang="ru-RU" sz="2400" b="1" dirty="0">
                <a:solidFill>
                  <a:srgbClr val="C00000"/>
                </a:solidFill>
              </a:rPr>
              <a:t>порядке предоставления жилых помещений жилищного фонда Московской области по договорам социального найма отдельным категориям граждан»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324" y="4376204"/>
            <a:ext cx="9092231" cy="14986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О порядке предоставления жилых помещений специализированного жилищного фонда Московской области» 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395781" y="682799"/>
            <a:ext cx="8315883" cy="739874"/>
          </a:xfrm>
          <a:prstGeom prst="round2DiagRect">
            <a:avLst/>
          </a:prstGeom>
          <a:solidFill>
            <a:schemeClr val="l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Закон Московской области от 26.07.2006 N 124/2006-ОЗ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867816" y="3419103"/>
            <a:ext cx="7835367" cy="739874"/>
          </a:xfrm>
          <a:prstGeom prst="round2DiagRect">
            <a:avLst/>
          </a:prstGeom>
          <a:solidFill>
            <a:schemeClr val="l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Закон Московской области от 28.12.2006 N 257/2006-ОЗ </a:t>
            </a:r>
          </a:p>
        </p:txBody>
      </p:sp>
    </p:spTree>
    <p:extLst>
      <p:ext uri="{BB962C8B-B14F-4D97-AF65-F5344CB8AC3E}">
        <p14:creationId xmlns:p14="http://schemas.microsoft.com/office/powerpoint/2010/main" val="40603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57256" y="1052735"/>
            <a:ext cx="2520280" cy="57840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F3D13"/>
                </a:solidFill>
              </a:rPr>
              <a:t>На локальном уровне </a:t>
            </a:r>
            <a:r>
              <a:rPr lang="ru-RU" b="1" i="1" dirty="0" smtClean="0">
                <a:solidFill>
                  <a:srgbClr val="0F3D13"/>
                </a:solidFill>
              </a:rPr>
              <a:t>профсоюзы:</a:t>
            </a:r>
          </a:p>
          <a:p>
            <a:pPr marL="342900" indent="-34290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выражают </a:t>
            </a:r>
            <a:r>
              <a:rPr lang="ru-RU" b="1" i="1" dirty="0">
                <a:solidFill>
                  <a:srgbClr val="002060"/>
                </a:solidFill>
              </a:rPr>
              <a:t>мотивированное мнение при принятии локальных нормативных актом по оплате труда</a:t>
            </a:r>
            <a:r>
              <a:rPr lang="ru-RU" b="1" i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участвуют </a:t>
            </a:r>
            <a:r>
              <a:rPr lang="ru-RU" b="1" i="1" dirty="0">
                <a:solidFill>
                  <a:srgbClr val="002060"/>
                </a:solidFill>
              </a:rPr>
              <a:t>в комиссиях по вопросам заработной платы </a:t>
            </a:r>
            <a:r>
              <a:rPr lang="ru-RU" b="1" i="1" dirty="0">
                <a:solidFill>
                  <a:srgbClr val="C00000"/>
                </a:solidFill>
              </a:rPr>
              <a:t>и др.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464" y="1052735"/>
            <a:ext cx="3240360" cy="57840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F3D13"/>
                </a:solidFill>
              </a:rPr>
              <a:t>ЦК Профсоюза  выступают за:</a:t>
            </a:r>
          </a:p>
          <a:p>
            <a:pPr marL="285750" indent="-28575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установление </a:t>
            </a:r>
            <a:r>
              <a:rPr lang="ru-RU" b="1" i="1" dirty="0">
                <a:solidFill>
                  <a:srgbClr val="002060"/>
                </a:solidFill>
              </a:rPr>
              <a:t>должностных окладов по ПКГ, с тем, чтобы минимальный оклад был не менее МРОТа;</a:t>
            </a:r>
          </a:p>
          <a:p>
            <a:pPr marL="285750" indent="-28575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увеличение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размера гарантированной з/п;</a:t>
            </a:r>
          </a:p>
          <a:p>
            <a:pPr marL="285750" indent="-28575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расчет </a:t>
            </a:r>
            <a:r>
              <a:rPr lang="ru-RU" b="1" i="1" dirty="0">
                <a:solidFill>
                  <a:srgbClr val="002060"/>
                </a:solidFill>
              </a:rPr>
              <a:t>размера з/п по основной работе для мониторинга целевых значений з/п в рамках 597 Указа Президента;</a:t>
            </a:r>
          </a:p>
          <a:p>
            <a:pPr marL="285750" indent="-28575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разработку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типовых отраслевых норм труда федеральными органами исполнительной власти </a:t>
            </a:r>
            <a:r>
              <a:rPr lang="ru-RU" b="1" i="1" dirty="0">
                <a:solidFill>
                  <a:srgbClr val="C00000"/>
                </a:solidFill>
              </a:rPr>
              <a:t>и др.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12840" y="1052735"/>
            <a:ext cx="3600400" cy="57840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F3D13"/>
                </a:solidFill>
              </a:rPr>
              <a:t>Территориальные организации профсоюза выступают </a:t>
            </a:r>
            <a:r>
              <a:rPr lang="ru-RU" b="1" i="1" dirty="0" smtClean="0">
                <a:solidFill>
                  <a:srgbClr val="0F3D13"/>
                </a:solidFill>
              </a:rPr>
              <a:t>за: </a:t>
            </a:r>
          </a:p>
          <a:p>
            <a:pPr marL="285750" indent="-28575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рост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размера реальной з/п работников, сохраняя при этом дифференциацию в размере з/п разных категорий работников;</a:t>
            </a:r>
          </a:p>
          <a:p>
            <a:pPr marL="285750" indent="-28575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повышение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размера должностных окладов при повышении з/п, а не повышении ФОТ в целом;</a:t>
            </a:r>
          </a:p>
          <a:p>
            <a:pPr marL="285750" indent="-28575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rgbClr val="C00000"/>
                </a:solidFill>
              </a:rPr>
              <a:t>принимают</a:t>
            </a:r>
            <a:r>
              <a:rPr lang="ru-RU" b="1" i="1" dirty="0">
                <a:solidFill>
                  <a:srgbClr val="002060"/>
                </a:solidFill>
              </a:rPr>
              <a:t> участие в вопросах тарифного регулирования; </a:t>
            </a:r>
          </a:p>
          <a:p>
            <a:pPr marL="285750" indent="-285750" algn="ctr" defTabSz="9576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rgbClr val="C00000"/>
                </a:solidFill>
              </a:rPr>
              <a:t>рассматривают</a:t>
            </a:r>
            <a:r>
              <a:rPr lang="ru-RU" b="1" i="1" dirty="0">
                <a:solidFill>
                  <a:srgbClr val="002060"/>
                </a:solidFill>
              </a:rPr>
              <a:t> изменения в Положениях об оплате труда работников </a:t>
            </a:r>
            <a:r>
              <a:rPr lang="ru-RU" b="1" i="1" dirty="0">
                <a:solidFill>
                  <a:srgbClr val="C00000"/>
                </a:solidFill>
              </a:rPr>
              <a:t>и др.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0" y="78878"/>
            <a:ext cx="9905999" cy="739874"/>
          </a:xfrm>
          <a:prstGeom prst="round2DiagRect">
            <a:avLst/>
          </a:prstGeom>
          <a:solidFill>
            <a:schemeClr val="l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Вопросы</a:t>
            </a:r>
            <a:r>
              <a:rPr lang="ru-RU" sz="2800" b="1" dirty="0">
                <a:solidFill>
                  <a:srgbClr val="C00000"/>
                </a:solidFill>
              </a:rPr>
              <a:t>, касающиеся заработной платы, обсуждаются с профсоюзными организациями всех уровней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Светлана\Pictures\ghtptynfwbz\1536817_20130131100959.jpg"/>
          <p:cNvPicPr>
            <a:picLocks noChangeAspect="1" noChangeArrowheads="1"/>
          </p:cNvPicPr>
          <p:nvPr/>
        </p:nvPicPr>
        <p:blipFill>
          <a:blip r:embed="rId3" cstate="print">
            <a:lum bright="64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244475"/>
            <a:ext cx="9906000" cy="12001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 мнения профсоюзного комитета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установлении системы оплаты труда 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(ст. 135, 143, 144 ТК РФ)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419" y="5157193"/>
            <a:ext cx="990600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локальные нормативные акты (ЛНА), устанавливающие оплату труда, принимаются работодателем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мнения первичной профсоюзной организации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(ППО).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0" y="1916832"/>
            <a:ext cx="9906000" cy="267765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оплаты труда включают размеры тарифных ставок, должностных окладов, доплат и надбавок компенсационного характера, в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работу в условиях отклоняющихся от нормальных, системы доплат и надбавок стимулирующего характера и системы премирования 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коллективным договором, соглашениями, локально нормативными актами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5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9378F-5D2D-4AAE-8D3D-9EAABCA4CE3F}" type="slidenum">
              <a:rPr lang="ru-RU"/>
              <a:pPr>
                <a:defRPr/>
              </a:pPr>
              <a:t>34</a:t>
            </a:fld>
            <a:endParaRPr lang="ru-RU"/>
          </a:p>
        </p:txBody>
      </p:sp>
      <p:pic>
        <p:nvPicPr>
          <p:cNvPr id="10243" name="Picture 3" descr="C:\Users\Светлана\Pictures\ghtptynfwbz\1536817_20130131100959.jpg"/>
          <p:cNvPicPr>
            <a:picLocks noChangeAspect="1" noChangeArrowheads="1"/>
          </p:cNvPicPr>
          <p:nvPr/>
        </p:nvPicPr>
        <p:blipFill>
          <a:blip r:embed="rId3" cstate="print">
            <a:lum bright="64000" contrast="-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" y="46054"/>
            <a:ext cx="9906000" cy="136672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404176"/>
              </a:buClr>
              <a:buFont typeface="Times New Roman" pitchFamily="18" charset="0"/>
              <a:buNone/>
              <a:defRPr/>
            </a:pPr>
            <a:r>
              <a:rPr lang="en-GB" altLang="ru-RU" sz="800" i="1" dirty="0" smtClean="0">
                <a:solidFill>
                  <a:srgbClr val="404176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en-GB" altLang="ru-RU" sz="800" i="1" dirty="0" smtClean="0">
                <a:solidFill>
                  <a:srgbClr val="404176"/>
                </a:solidFill>
                <a:latin typeface="Times New Roman" pitchFamily="18" charset="0"/>
                <a:cs typeface="Arial" charset="0"/>
              </a:rPr>
            </a:b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Порядок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учета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мотивированного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мнения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первичной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профсоюзн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ой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орган</a:t>
            </a:r>
            <a:r>
              <a:rPr lang="ru-RU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изации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ПО)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при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принятии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локальных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нормативных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актов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содержащих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нормы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трудового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права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b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r>
              <a:rPr lang="ru-RU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ст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. 372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Трудового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GB" alt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кодекса</a:t>
            </a:r>
            <a:r>
              <a:rPr lang="en-GB" altLang="ru-RU" sz="2200" b="1" i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РФ)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520296" y="1628775"/>
            <a:ext cx="7099300" cy="6477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360">
            <a:solidFill>
              <a:srgbClr val="8383AD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Работодатель направляет проект локального</a:t>
            </a: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нормативного акта и обоснование по нему в</a:t>
            </a:r>
            <a:r>
              <a:rPr lang="ru-RU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1678517" y="2781300"/>
            <a:ext cx="6784579" cy="6477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360">
            <a:solidFill>
              <a:srgbClr val="8383AD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Не позднее пяти рабочих дней </a:t>
            </a:r>
            <a:r>
              <a:rPr lang="ru-RU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ПО рассматривает</a:t>
            </a:r>
            <a:endParaRPr lang="ru-RU" altLang="ru-RU" sz="1800" b="1">
              <a:solidFill>
                <a:srgbClr val="311C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проект</a:t>
            </a:r>
            <a:r>
              <a:rPr lang="ru-RU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локального нормативного акта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84729" y="3716339"/>
            <a:ext cx="8346150" cy="64928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360">
            <a:solidFill>
              <a:srgbClr val="8383AD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ru-RU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GB" altLang="ru-RU" sz="1800" b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направляет</a:t>
            </a:r>
            <a:r>
              <a:rPr lang="en-GB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работодателю</a:t>
            </a:r>
            <a:r>
              <a:rPr lang="en-GB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мотивированное</a:t>
            </a:r>
            <a:r>
              <a:rPr lang="en-GB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dirty="0" err="1" smtClean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мнение</a:t>
            </a:r>
            <a:endParaRPr lang="en-GB" altLang="ru-RU" sz="1800" b="1" dirty="0">
              <a:solidFill>
                <a:srgbClr val="311C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altLang="ru-RU" sz="1800" b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письменной</a:t>
            </a:r>
            <a:r>
              <a:rPr lang="en-GB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ru-RU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(постановление профкома)</a:t>
            </a:r>
            <a:endParaRPr lang="en-GB" altLang="ru-RU" sz="1800" b="1" dirty="0">
              <a:solidFill>
                <a:srgbClr val="311C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350838" y="4724400"/>
            <a:ext cx="3042312" cy="6477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360">
            <a:solidFill>
              <a:srgbClr val="8383AD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ru-RU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ПО соглашается с</a:t>
            </a:r>
            <a:endParaRPr lang="ru-RU" altLang="ru-RU" sz="1800" b="1">
              <a:solidFill>
                <a:srgbClr val="311C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проектом</a:t>
            </a: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3783542" y="4652963"/>
            <a:ext cx="5928122" cy="8636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360">
            <a:solidFill>
              <a:srgbClr val="8383AD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ru-RU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соглашается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проектом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локального</a:t>
            </a:r>
            <a:endParaRPr lang="en-GB" altLang="ru-RU" sz="1800" b="1" i="1" dirty="0">
              <a:solidFill>
                <a:srgbClr val="311C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нормативного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акта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дает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GB" altLang="ru-RU" sz="1800" b="1" i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endParaRPr lang="en-GB" altLang="ru-RU" sz="1800" b="1" i="1" dirty="0">
              <a:solidFill>
                <a:srgbClr val="311C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 i="1" dirty="0" err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совершенствованию</a:t>
            </a:r>
            <a:r>
              <a:rPr lang="en-GB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270008" y="5684839"/>
            <a:ext cx="3590925" cy="9366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360">
            <a:solidFill>
              <a:srgbClr val="8383AD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Работодатель принимает</a:t>
            </a: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(утверждает)</a:t>
            </a:r>
            <a:r>
              <a:rPr lang="ar-SA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‏</a:t>
            </a:r>
            <a:endParaRPr lang="en-GB" altLang="ru-RU" sz="1800" b="1">
              <a:solidFill>
                <a:srgbClr val="311C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локальный нормативный акт</a:t>
            </a:r>
          </a:p>
        </p:txBody>
      </p:sp>
      <p:sp>
        <p:nvSpPr>
          <p:cNvPr id="15372" name="Line 10"/>
          <p:cNvSpPr>
            <a:spLocks noChangeShapeType="1"/>
          </p:cNvSpPr>
          <p:nvPr/>
        </p:nvSpPr>
        <p:spPr bwMode="auto">
          <a:xfrm>
            <a:off x="5069946" y="2335214"/>
            <a:ext cx="1720" cy="446087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3" name="Line 11"/>
          <p:cNvSpPr>
            <a:spLocks noChangeShapeType="1"/>
          </p:cNvSpPr>
          <p:nvPr/>
        </p:nvSpPr>
        <p:spPr bwMode="auto">
          <a:xfrm>
            <a:off x="4406106" y="3429000"/>
            <a:ext cx="1720" cy="287338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4" name="Line 12"/>
          <p:cNvSpPr>
            <a:spLocks noChangeShapeType="1"/>
          </p:cNvSpPr>
          <p:nvPr/>
        </p:nvSpPr>
        <p:spPr bwMode="auto">
          <a:xfrm flipH="1">
            <a:off x="2065470" y="4365626"/>
            <a:ext cx="1485900" cy="358775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5" name="Line 13"/>
          <p:cNvSpPr>
            <a:spLocks noChangeShapeType="1"/>
          </p:cNvSpPr>
          <p:nvPr/>
        </p:nvSpPr>
        <p:spPr bwMode="auto">
          <a:xfrm>
            <a:off x="5577286" y="4365625"/>
            <a:ext cx="1719" cy="287338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6" name="Line 14"/>
          <p:cNvSpPr>
            <a:spLocks noChangeShapeType="1"/>
          </p:cNvSpPr>
          <p:nvPr/>
        </p:nvSpPr>
        <p:spPr bwMode="auto">
          <a:xfrm>
            <a:off x="1676798" y="5373689"/>
            <a:ext cx="1719" cy="287337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313040" y="5949280"/>
            <a:ext cx="3456384" cy="71970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360">
            <a:solidFill>
              <a:srgbClr val="8383AD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endParaRPr lang="ru-RU" altLang="ru-RU" sz="1800" b="1" dirty="0" smtClean="0">
              <a:solidFill>
                <a:srgbClr val="311C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ru-RU" altLang="ru-RU" sz="1800" b="1" dirty="0" smtClean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«Запускается» переговорный</a:t>
            </a: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ru-RU" altLang="ru-RU" sz="1800" b="1" dirty="0" smtClean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altLang="ru-RU" sz="1800" b="1" dirty="0">
              <a:solidFill>
                <a:srgbClr val="311C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311CB0"/>
              </a:buClr>
              <a:buFontTx/>
              <a:buNone/>
            </a:pPr>
            <a:r>
              <a:rPr lang="en-GB" altLang="ru-RU" sz="1800" b="1" dirty="0">
                <a:solidFill>
                  <a:srgbClr val="311CB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6537176" y="5589240"/>
            <a:ext cx="1719" cy="287338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36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8584" y="764704"/>
            <a:ext cx="7776864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/>
              <a:t>АРМ</a:t>
            </a:r>
            <a:endParaRPr lang="ru-RU" sz="1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 rot="2457527">
            <a:off x="3412064" y="1451462"/>
            <a:ext cx="3108907" cy="1076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rot="18720737">
            <a:off x="3704668" y="1412058"/>
            <a:ext cx="3046327" cy="1278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08584" y="2996952"/>
            <a:ext cx="7704856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/>
              <a:t>СОУТ</a:t>
            </a:r>
            <a:endParaRPr lang="ru-RU" sz="1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4488" y="4581128"/>
            <a:ext cx="4392488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Что даёт?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...значительно расширяет права Профсоюзов…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97016" y="4581128"/>
            <a:ext cx="4464496" cy="2160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Чем грозит?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…снижением или отменой компенсаций работникам за работу во вредных условиях труда…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11" name="Picture 3" descr="Emblema-Profsou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0472" y="1772816"/>
            <a:ext cx="3672408" cy="3888780"/>
          </a:xfrm>
          <a:prstGeom prst="roundRect">
            <a:avLst/>
          </a:prstGeom>
          <a:solidFill>
            <a:schemeClr val="l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rgbClr val="C00000"/>
                </a:solidFill>
              </a:rPr>
              <a:t>Волокаламский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Воскресенский 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Чеховский</a:t>
            </a:r>
            <a:r>
              <a:rPr lang="ru-RU" sz="2800" b="1" i="1" dirty="0">
                <a:solidFill>
                  <a:srgbClr val="C00000"/>
                </a:solidFill>
              </a:rPr>
              <a:t>	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Дубненский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г. Климовск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Люберецкий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Можайский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Раменский	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Каширский	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" y="908050"/>
            <a:ext cx="4031754" cy="72075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Городские и районные организации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32919" y="1277057"/>
            <a:ext cx="5544617" cy="55809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- АО </a:t>
            </a:r>
            <a:r>
              <a:rPr lang="ru-RU" sz="2000" b="1" i="1" dirty="0">
                <a:solidFill>
                  <a:srgbClr val="C00000"/>
                </a:solidFill>
              </a:rPr>
              <a:t>«МОСОБЛФАРМАЦИЯ»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- Туберкулезный </a:t>
            </a:r>
            <a:r>
              <a:rPr lang="ru-RU" sz="2000" b="1" i="1" dirty="0">
                <a:solidFill>
                  <a:srgbClr val="002060"/>
                </a:solidFill>
              </a:rPr>
              <a:t>диспансер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- АО </a:t>
            </a:r>
            <a:r>
              <a:rPr lang="ru-RU" sz="2000" b="1" i="1" dirty="0">
                <a:solidFill>
                  <a:srgbClr val="C00000"/>
                </a:solidFill>
              </a:rPr>
              <a:t>«БИОМЕД» им. Мечникова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-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Фед</a:t>
            </a:r>
            <a:r>
              <a:rPr lang="ru-RU" sz="2000" b="1" i="1" dirty="0">
                <a:solidFill>
                  <a:srgbClr val="002060"/>
                </a:solidFill>
              </a:rPr>
              <a:t>. науч. центр гигиены </a:t>
            </a:r>
            <a:r>
              <a:rPr lang="ru-RU" sz="2000" b="1" i="1" dirty="0" smtClean="0">
                <a:solidFill>
                  <a:srgbClr val="002060"/>
                </a:solidFill>
              </a:rPr>
              <a:t>Ф.Ф. Эрисмана 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- Медицинский </a:t>
            </a:r>
            <a:r>
              <a:rPr lang="ru-RU" sz="2000" b="1" i="1" dirty="0">
                <a:solidFill>
                  <a:srgbClr val="C00000"/>
                </a:solidFill>
              </a:rPr>
              <a:t>колледж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- Обком </a:t>
            </a:r>
            <a:r>
              <a:rPr lang="ru-RU" sz="2000" b="1" i="1" dirty="0">
                <a:solidFill>
                  <a:srgbClr val="002060"/>
                </a:solidFill>
              </a:rPr>
              <a:t>Красного Креста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- Онкологический диспансер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- Детская </a:t>
            </a:r>
            <a:r>
              <a:rPr lang="ru-RU" sz="2000" b="1" i="1" dirty="0">
                <a:solidFill>
                  <a:srgbClr val="002060"/>
                </a:solidFill>
              </a:rPr>
              <a:t>консультативная поликлиника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- Поликлиника </a:t>
            </a:r>
            <a:r>
              <a:rPr lang="ru-RU" sz="2000" b="1" i="1" dirty="0">
                <a:solidFill>
                  <a:srgbClr val="C00000"/>
                </a:solidFill>
              </a:rPr>
              <a:t>г</a:t>
            </a:r>
            <a:r>
              <a:rPr lang="ru-RU" sz="2000" b="1" i="1" dirty="0" smtClean="0">
                <a:solidFill>
                  <a:srgbClr val="C00000"/>
                </a:solidFill>
              </a:rPr>
              <a:t>. Юбилейного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- Детская </a:t>
            </a:r>
            <a:r>
              <a:rPr lang="ru-RU" sz="2000" b="1" i="1" dirty="0">
                <a:solidFill>
                  <a:srgbClr val="002060"/>
                </a:solidFill>
              </a:rPr>
              <a:t>больница с НЦНС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-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Бронницкая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ГБ 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-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Клинич</a:t>
            </a:r>
            <a:r>
              <a:rPr lang="ru-RU" sz="2000" b="1" i="1" dirty="0">
                <a:solidFill>
                  <a:srgbClr val="002060"/>
                </a:solidFill>
              </a:rPr>
              <a:t>. псих. Больница №2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- Псих</a:t>
            </a:r>
            <a:r>
              <a:rPr lang="ru-RU" sz="2000" b="1" i="1" dirty="0">
                <a:solidFill>
                  <a:srgbClr val="C00000"/>
                </a:solidFill>
              </a:rPr>
              <a:t>. Больница №1 им. В.И</a:t>
            </a:r>
            <a:r>
              <a:rPr lang="ru-RU" sz="2000" b="1" i="1" dirty="0" smtClean="0">
                <a:solidFill>
                  <a:srgbClr val="C00000"/>
                </a:solidFill>
              </a:rPr>
              <a:t>. Яковенко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- Дет</a:t>
            </a:r>
            <a:r>
              <a:rPr lang="ru-RU" sz="2000" b="1" i="1" dirty="0">
                <a:solidFill>
                  <a:srgbClr val="002060"/>
                </a:solidFill>
              </a:rPr>
              <a:t>. санаторий «</a:t>
            </a:r>
            <a:r>
              <a:rPr lang="ru-RU" sz="2000" b="1" i="1" dirty="0" err="1">
                <a:solidFill>
                  <a:srgbClr val="002060"/>
                </a:solidFill>
              </a:rPr>
              <a:t>Кратово</a:t>
            </a:r>
            <a:r>
              <a:rPr lang="ru-RU" sz="2000" b="1" i="1" dirty="0">
                <a:solidFill>
                  <a:srgbClr val="002060"/>
                </a:solidFill>
              </a:rPr>
              <a:t>»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- Санаторий </a:t>
            </a:r>
            <a:r>
              <a:rPr lang="ru-RU" sz="2000" b="1" i="1" dirty="0">
                <a:solidFill>
                  <a:srgbClr val="C00000"/>
                </a:solidFill>
              </a:rPr>
              <a:t>«Русское поле»</a:t>
            </a:r>
          </a:p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- Детская </a:t>
            </a:r>
            <a:r>
              <a:rPr lang="ru-RU" sz="2000" b="1" i="1" dirty="0">
                <a:solidFill>
                  <a:srgbClr val="002060"/>
                </a:solidFill>
              </a:rPr>
              <a:t>орт.-хирург. Больница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99128" y="908050"/>
            <a:ext cx="4278408" cy="360363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Первичные организации</a:t>
            </a:r>
            <a:endParaRPr lang="ru-RU" sz="2000" b="1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270991" y="9947"/>
            <a:ext cx="8619407" cy="739874"/>
          </a:xfrm>
          <a:prstGeom prst="round2DiagRect">
            <a:avLst/>
          </a:prstGeom>
          <a:solidFill>
            <a:schemeClr val="l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900" b="1" dirty="0">
                <a:solidFill>
                  <a:srgbClr val="C00000"/>
                </a:solidFill>
              </a:rPr>
              <a:t>Не присутствовали на </a:t>
            </a:r>
            <a:r>
              <a:rPr lang="ru-RU" sz="1900" b="1" dirty="0" smtClean="0">
                <a:solidFill>
                  <a:srgbClr val="C00000"/>
                </a:solidFill>
              </a:rPr>
              <a:t>семинаре по «Специальной оценке условий труда»</a:t>
            </a:r>
          </a:p>
          <a:p>
            <a:pPr algn="ctr">
              <a:lnSpc>
                <a:spcPct val="80000"/>
              </a:lnSpc>
            </a:pPr>
            <a:r>
              <a:rPr lang="ru-RU" sz="1900" dirty="0" smtClean="0">
                <a:solidFill>
                  <a:srgbClr val="002060"/>
                </a:solidFill>
              </a:rPr>
              <a:t>(2 апреля 2014 года в МОНИКИ им. М.Ф. Владимирского)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8" name="Picture 2" descr="Ленинские ист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4" y="908720"/>
            <a:ext cx="3096344" cy="2062034"/>
          </a:xfrm>
          <a:prstGeom prst="rect">
            <a:avLst/>
          </a:prstGeom>
          <a:noFill/>
        </p:spPr>
      </p:pic>
      <p:pic>
        <p:nvPicPr>
          <p:cNvPr id="45058" name="Picture 2" descr="Берез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528" y="4581128"/>
            <a:ext cx="3151449" cy="20897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472" y="2996952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Оздоровлено детей: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2011 год – 10105 человек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2012 год – 10910 человек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2013 год – 10915 человек</a:t>
            </a:r>
          </a:p>
          <a:p>
            <a:r>
              <a:rPr lang="ru-RU" sz="2000" b="1" dirty="0" smtClean="0"/>
              <a:t>Всего: 31930 человек</a:t>
            </a:r>
            <a:endParaRPr lang="ru-RU" sz="2000" b="1" dirty="0"/>
          </a:p>
        </p:txBody>
      </p:sp>
      <p:pic>
        <p:nvPicPr>
          <p:cNvPr id="45060" name="Picture 4" descr="http://www.tourprom.ru/site_media/images/news/8551/sanatorii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8941" y="980728"/>
            <a:ext cx="2976331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17096" y="4005064"/>
            <a:ext cx="3312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Оздоровлено работников: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2011 год – 5084 человека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2012 год – 7200 человек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2013 год – 7800 человек</a:t>
            </a:r>
          </a:p>
          <a:p>
            <a:r>
              <a:rPr lang="ru-RU" sz="2000" b="1" dirty="0" smtClean="0"/>
              <a:t>Всего: 20084 человека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32656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Оздоровлено в 2011-2013 годах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24578" name="Picture 2" descr="http://adonis-crimea.com.ua/images/stories/galery/crimea_map/crimea_map_big/crimea_map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6856" y="2852936"/>
            <a:ext cx="6042586" cy="33569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84648" y="3326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Льготные профсоюзные путёвки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504" y="1052736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 санатории </a:t>
            </a:r>
            <a:r>
              <a:rPr lang="ru-RU" sz="4000" b="1" dirty="0" smtClean="0">
                <a:solidFill>
                  <a:srgbClr val="C00000"/>
                </a:solidFill>
              </a:rPr>
              <a:t>Подмосковья</a:t>
            </a:r>
            <a:r>
              <a:rPr lang="ru-RU" sz="4000" b="1" dirty="0" smtClean="0"/>
              <a:t>,  на </a:t>
            </a:r>
            <a:r>
              <a:rPr lang="ru-RU" sz="4000" b="1" dirty="0" smtClean="0">
                <a:solidFill>
                  <a:srgbClr val="C00000"/>
                </a:solidFill>
              </a:rPr>
              <a:t>Кавказ</a:t>
            </a:r>
            <a:r>
              <a:rPr lang="ru-RU" sz="4000" b="1" dirty="0" smtClean="0"/>
              <a:t> в </a:t>
            </a:r>
            <a:r>
              <a:rPr lang="ru-RU" sz="4000" b="1" dirty="0" smtClean="0">
                <a:solidFill>
                  <a:srgbClr val="C00000"/>
                </a:solidFill>
              </a:rPr>
              <a:t>Анапу</a:t>
            </a:r>
            <a:r>
              <a:rPr lang="ru-RU" sz="4000" b="1" dirty="0" smtClean="0"/>
              <a:t>, </a:t>
            </a:r>
            <a:r>
              <a:rPr lang="ru-RU" sz="4000" b="1" dirty="0" smtClean="0">
                <a:solidFill>
                  <a:srgbClr val="C00000"/>
                </a:solidFill>
              </a:rPr>
              <a:t>Сочи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573016"/>
            <a:ext cx="28083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 теперь еще и в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КРЫМ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488" y="1268760"/>
            <a:ext cx="4824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F3D13"/>
                </a:solidFill>
              </a:rPr>
              <a:t>На отчётно-выборной конференции (собрании) профсоюзной организации </a:t>
            </a:r>
            <a:r>
              <a:rPr lang="ru-RU" sz="6600" b="1" dirty="0" smtClean="0">
                <a:solidFill>
                  <a:srgbClr val="C00000"/>
                </a:solidFill>
              </a:rPr>
              <a:t>обязательно</a:t>
            </a:r>
            <a:r>
              <a:rPr lang="ru-RU" sz="3200" b="1" dirty="0" smtClean="0">
                <a:solidFill>
                  <a:srgbClr val="0F3D13"/>
                </a:solidFill>
              </a:rPr>
              <a:t> должен быть </a:t>
            </a:r>
            <a:r>
              <a:rPr lang="ru-RU" sz="4800" b="1" dirty="0" smtClean="0">
                <a:solidFill>
                  <a:srgbClr val="0F3D13"/>
                </a:solidFill>
              </a:rPr>
              <a:t>отчёт </a:t>
            </a:r>
            <a:r>
              <a:rPr lang="ru-RU" sz="3200" b="1" dirty="0" smtClean="0">
                <a:solidFill>
                  <a:srgbClr val="0F3D13"/>
                </a:solidFill>
              </a:rPr>
              <a:t>контрольно-ревизионной комиссии</a:t>
            </a:r>
            <a:endParaRPr lang="ru-RU" sz="3200" b="1" dirty="0">
              <a:solidFill>
                <a:srgbClr val="0F3D13"/>
              </a:solidFill>
            </a:endParaRPr>
          </a:p>
        </p:txBody>
      </p:sp>
      <p:pic>
        <p:nvPicPr>
          <p:cNvPr id="22530" name="Picture 2" descr="http://content-7.foto.mail.ru/list/crusader.list/_answers/i-725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6925" y="116632"/>
            <a:ext cx="402907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2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3074" name="Picture 2" descr="Z:\Еременко\ПЕЧАТНЫЕ ИЗДАНИЯ\МЕДИЦИНСКАЯ СОЛИДАРНОСТЬ\2014\№ 3\Фото форума\на сайт\IMG_4939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904383"/>
            <a:ext cx="2736304" cy="182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Еременко\ПЕЧАТНЫЕ ИЗДАНИЯ\МЕДИЦИНСКАЯ СОЛИДАРНОСТЬ\2014\№ 3\Фото форума\на сайт\IMG_47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" y="2906426"/>
            <a:ext cx="2767632" cy="18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Еременко\ПЕЧАТНЫЕ ИЗДАНИЯ\МЕДИЦИНСКАЯ СОЛИДАРНОСТЬ\2014\№ 3\Фото форума\на сайт\IMG_48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" y="4827191"/>
            <a:ext cx="2767632" cy="18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4808" y="980728"/>
            <a:ext cx="6440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ПЕРВЫЙ ФОРУМ МЕДИЦИНСКИХ РАБОТНИКОВ ПОДМОСКОВЬЯ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3892" y="3504486"/>
            <a:ext cx="6642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Здравоохранение Подмосковья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344" y="426206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ПУТЬ К ЛИДЕРСТВУ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pic>
        <p:nvPicPr>
          <p:cNvPr id="18433" name="Picture 1" descr="D:\MyDocuments\Фотографии\Профсоюзные форумы (Съезды, советы, исполкомы, конференции, пленумы, совещания)\XXVIII Конф МООП 09г\IMG_0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47600" y="-44400"/>
            <a:ext cx="10353600" cy="690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85900" y="3886200"/>
            <a:ext cx="69342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/>
          </a:p>
        </p:txBody>
      </p:sp>
      <p:pic>
        <p:nvPicPr>
          <p:cNvPr id="102404" name="Picture 4" descr="Fon back"/>
          <p:cNvPicPr>
            <a:picLocks noChangeAspect="1" noChangeArrowheads="1"/>
          </p:cNvPicPr>
          <p:nvPr/>
        </p:nvPicPr>
        <p:blipFill>
          <a:blip r:embed="rId3" cstate="print">
            <a:lum contrast="-4000"/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 descr="Emblema-Profsouza"/>
          <p:cNvPicPr>
            <a:picLocks noChangeAspect="1" noChangeArrowheads="1"/>
          </p:cNvPicPr>
          <p:nvPr/>
        </p:nvPicPr>
        <p:blipFill>
          <a:blip r:embed="rId4" cstate="print">
            <a:lum bright="72000" contrast="2000"/>
          </a:blip>
          <a:srcRect/>
          <a:stretch>
            <a:fillRect/>
          </a:stretch>
        </p:blipFill>
        <p:spPr bwMode="auto">
          <a:xfrm>
            <a:off x="1599407" y="1268413"/>
            <a:ext cx="666935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7" descr="Emblema-Profsouza"/>
          <p:cNvPicPr>
            <a:picLocks noChangeAspect="1" noChangeArrowheads="1"/>
          </p:cNvPicPr>
          <p:nvPr/>
        </p:nvPicPr>
        <p:blipFill>
          <a:blip r:embed="rId4" cstate="print">
            <a:lum bright="72000" contrast="2000"/>
          </a:blip>
          <a:srcRect/>
          <a:stretch>
            <a:fillRect/>
          </a:stretch>
        </p:blipFill>
        <p:spPr bwMode="auto">
          <a:xfrm>
            <a:off x="1599407" y="1268413"/>
            <a:ext cx="666935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8" descr="Emblema-Profsouza"/>
          <p:cNvPicPr>
            <a:picLocks noChangeAspect="1" noChangeArrowheads="1"/>
          </p:cNvPicPr>
          <p:nvPr/>
        </p:nvPicPr>
        <p:blipFill>
          <a:blip r:embed="rId4" cstate="print">
            <a:lum bright="40000" contrast="2000"/>
          </a:blip>
          <a:srcRect/>
          <a:stretch>
            <a:fillRect/>
          </a:stretch>
        </p:blipFill>
        <p:spPr bwMode="auto">
          <a:xfrm>
            <a:off x="1599407" y="1268413"/>
            <a:ext cx="666935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0" y="4941889"/>
            <a:ext cx="990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651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593" y="83976"/>
            <a:ext cx="8425071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Анализ посещаемости постоянно-действующих семинаров в 2013 г.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Председателями ГО, РО, ПО   последних групп рейтинга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46561"/>
              </p:ext>
            </p:extLst>
          </p:nvPr>
        </p:nvGraphicFramePr>
        <p:xfrm>
          <a:off x="193726" y="1196752"/>
          <a:ext cx="9517938" cy="5270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970"/>
                <a:gridCol w="1364772"/>
                <a:gridCol w="1515548"/>
                <a:gridCol w="1848751"/>
                <a:gridCol w="1555991"/>
                <a:gridCol w="1209906"/>
              </a:tblGrid>
              <a:tr h="97303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ГО, РО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%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посещаемости занятий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проф. членства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 anchorCtr="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ПО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посещаемости занятий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anchor="ctr" anchorCtr="1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% проф. членства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 anchorCtr="1">
                    <a:solidFill>
                      <a:srgbClr val="00B050"/>
                    </a:solidFill>
                  </a:tcPr>
                </a:tc>
              </a:tr>
              <a:tr h="79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0545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Дубненская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 </a:t>
                      </a:r>
                      <a:endParaRPr lang="ru-RU" sz="20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51,2 </a:t>
                      </a:r>
                      <a:endParaRPr lang="ru-RU" sz="2000" b="1" dirty="0"/>
                    </a:p>
                  </a:txBody>
                  <a:tcPr marL="99060" marR="99060" anchor="ctr" anchorCtr="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ГБУЗ «МО </a:t>
                      </a:r>
                      <a:r>
                        <a:rPr lang="ru-RU" sz="1500" b="1" dirty="0" err="1" smtClean="0">
                          <a:effectLst/>
                          <a:latin typeface="Times New Roman"/>
                          <a:ea typeface="Times New Roman"/>
                        </a:rPr>
                        <a:t>клинич.центр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/>
                          <a:ea typeface="Times New Roman"/>
                        </a:rPr>
                        <a:t>восст.медицины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 и реабилитации»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31,8%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</a:tr>
              <a:tr h="106575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Звенигородская</a:t>
                      </a:r>
                      <a:endParaRPr lang="ru-RU" sz="2000" b="1" dirty="0"/>
                    </a:p>
                  </a:txBody>
                  <a:tcPr marL="74295" marR="74295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14%</a:t>
                      </a:r>
                      <a:endParaRPr lang="ru-RU" sz="20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64,7%</a:t>
                      </a:r>
                      <a:endParaRPr lang="ru-RU" sz="2000" b="1" dirty="0"/>
                    </a:p>
                  </a:txBody>
                  <a:tcPr marL="99060" marR="99060" anchor="ctr" anchorCtr="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ФНЦ гигиены им. </a:t>
                      </a:r>
                      <a:r>
                        <a:rPr lang="ru-RU" sz="1500" b="1" dirty="0" err="1" smtClean="0">
                          <a:effectLst/>
                          <a:latin typeface="Times New Roman"/>
                          <a:ea typeface="Times New Roman"/>
                        </a:rPr>
                        <a:t>Ф.Ф.Эрисмана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14%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42,9%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</a:tr>
              <a:tr h="79807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Волоколамская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14%</a:t>
                      </a:r>
                      <a:endParaRPr lang="ru-RU" sz="20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60,1%</a:t>
                      </a:r>
                      <a:endParaRPr lang="ru-RU" sz="2000" b="1" dirty="0"/>
                    </a:p>
                  </a:txBody>
                  <a:tcPr marL="99060" marR="99060" anchor="ctr" anchorCtr="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ГКУЗ МО Детская психоневрологическая больница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14%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10,5%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</a:tr>
              <a:tr h="79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05450" algn="l"/>
                        </a:tabLs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Климовская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14% </a:t>
                      </a:r>
                      <a:endParaRPr lang="ru-RU" sz="20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35,6% </a:t>
                      </a:r>
                      <a:endParaRPr lang="ru-RU" sz="2000" b="1" dirty="0"/>
                    </a:p>
                  </a:txBody>
                  <a:tcPr marL="99060" marR="99060" anchor="ctr" anchorCtr="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ГБУЗ «МО клинический кож-вен. диспансер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14%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50%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</a:tr>
              <a:tr h="587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05450" algn="l"/>
                        </a:tabLs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Реутовская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28% </a:t>
                      </a:r>
                      <a:endParaRPr lang="ru-RU" sz="20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59,6% </a:t>
                      </a:r>
                      <a:endParaRPr lang="ru-RU" sz="2000" b="1" dirty="0"/>
                    </a:p>
                  </a:txBody>
                  <a:tcPr marL="99060" marR="99060" anchor="ctr" anchorCtr="1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 «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Бронницкая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ГБ»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28% 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58,7% </a:t>
                      </a:r>
                      <a:endParaRPr lang="ru-RU" sz="2400" b="1" dirty="0"/>
                    </a:p>
                  </a:txBody>
                  <a:tcPr marL="99060" marR="9906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7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52600" y="476672"/>
          <a:ext cx="806489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96044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ЦК Профсоюза</a:t>
                      </a:r>
                      <a:endParaRPr lang="ru-RU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отдел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отдел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отдел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отдел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отдел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000672" y="2420888"/>
          <a:ext cx="660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  <a:gridCol w="1651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МООП РЗ РФ</a:t>
                      </a:r>
                      <a:endParaRPr lang="ru-RU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отдел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отдел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отдел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отдел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1928664" y="1412776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56856" y="1412776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385048" y="1412776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969224" y="1412776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625408" y="1412776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28664" y="1844824"/>
            <a:ext cx="66967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385048" y="1844824"/>
            <a:ext cx="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224808" y="4293096"/>
          <a:ext cx="432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ГО,</a:t>
                      </a:r>
                      <a:r>
                        <a:rPr lang="ru-RU" sz="2400" baseline="0" dirty="0" smtClean="0"/>
                        <a:t> РО, ТО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712640" y="6021288"/>
          <a:ext cx="660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2720752" y="3356992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48944" y="3356992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77136" y="3356992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761312" y="3356992"/>
            <a:ext cx="0" cy="43204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720752" y="3789040"/>
            <a:ext cx="50405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313040" y="3789040"/>
            <a:ext cx="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313040" y="4797152"/>
            <a:ext cx="0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313040" y="5589240"/>
            <a:ext cx="0" cy="3600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04928" y="5085184"/>
            <a:ext cx="19442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БЛОК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1808" y="69286"/>
            <a:ext cx="863419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Охват профсоюзным членством в профсоюзных организациях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МООП РЗ РФ по итогам 2013 года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7872"/>
              </p:ext>
            </p:extLst>
          </p:nvPr>
        </p:nvGraphicFramePr>
        <p:xfrm>
          <a:off x="344488" y="908720"/>
          <a:ext cx="9367176" cy="573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310"/>
                <a:gridCol w="2057278"/>
                <a:gridCol w="2805244"/>
                <a:gridCol w="1878344"/>
              </a:tblGrid>
              <a:tr h="1065646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FF00"/>
                          </a:solidFill>
                        </a:rPr>
                        <a:t>Лучшие</a:t>
                      </a:r>
                      <a:endParaRPr lang="ru-RU" sz="54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профсоюзного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 членства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rgbClr val="FFFF00"/>
                          </a:solidFill>
                        </a:rPr>
                        <a:t>Худшие</a:t>
                      </a:r>
                      <a:endParaRPr lang="ru-RU" sz="54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% профсоюзного членства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>
                    <a:solidFill>
                      <a:srgbClr val="00B050"/>
                    </a:solidFill>
                  </a:tcPr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Домодедовская 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Истринская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62,0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Ивантеевская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Волоколамская  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Талдомская РО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Щелковская  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Луховицкая РО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93,3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Реутовская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Подольская ТО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Шаховская  РО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Химкинская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Орехово-Зуевская 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58,7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Жуковская 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   г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Королев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57,0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Одинцовская 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Ногинская  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Коломенская ГО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Дубненская  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51,2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  <a:tr h="467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Красногорская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Климовская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ГО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35,6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7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808" y="69286"/>
            <a:ext cx="863419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Лучшие социальные партнеры МООП РЗ РФ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 итогам 2013 года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587197"/>
              </p:ext>
            </p:extLst>
          </p:nvPr>
        </p:nvGraphicFramePr>
        <p:xfrm>
          <a:off x="272480" y="876654"/>
          <a:ext cx="9439184" cy="585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456"/>
                <a:gridCol w="4979728"/>
              </a:tblGrid>
              <a:tr h="3248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Наименование организации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ФИО руководителя 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>
                    <a:solidFill>
                      <a:srgbClr val="00B050"/>
                    </a:solidFill>
                  </a:tcPr>
                </a:tc>
              </a:tr>
              <a:tr h="593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ГБУЗ МО «МОНИКИ им. М.Ф. Владимирского»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Палеев</a:t>
                      </a:r>
                      <a:r>
                        <a:rPr lang="ru-RU" sz="2000" b="1" kern="1200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Филипп Николаевич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593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МО «Бюро судебно-медицинской экспертизы»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Клевно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Владимир</a:t>
                      </a:r>
                      <a:r>
                        <a:rPr lang="ru-RU" sz="2000" b="1" i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Александрович</a:t>
                      </a:r>
                      <a:endParaRPr lang="ru-RU" sz="2000" b="1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28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Домодедовская ЦГБ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Осипов Андрей Анатольевич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28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Ивантеевская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ЦГБ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Ерохин Евгений Николаевич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09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Красногорская</a:t>
                      </a:r>
                      <a:r>
                        <a:rPr lang="ru-RU" sz="2000" b="1" kern="1200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станция СМП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Шичанин</a:t>
                      </a:r>
                      <a:r>
                        <a:rPr lang="ru-RU" sz="2000" b="1" kern="1200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Владимир Васильевич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28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Луховицкая ЦРБ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Пончакова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Галина Владимировна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28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Управ.здрав</a:t>
                      </a:r>
                      <a:r>
                        <a:rPr lang="ru-RU" sz="2000" b="1" dirty="0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адм. г. Подольска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Унгурян</a:t>
                      </a:r>
                      <a:r>
                        <a:rPr lang="ru-RU" sz="2000" b="1" dirty="0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Георгий Антонович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287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Красногорская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ГБ № 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Памурзин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Игорь Леонидович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338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Сергиево-Посадская ЦРБ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Верин Павел Николаевич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287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Раменская ЦРБ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Мусаелян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Игорь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Хоренович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625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Управ. здрав. адм. Люберецкого </a:t>
                      </a:r>
                      <a:r>
                        <a:rPr lang="ru-RU" sz="2000" b="1" dirty="0" err="1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</a:t>
                      </a:r>
                      <a:r>
                        <a:rPr lang="ru-RU" sz="2000" b="1" dirty="0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района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Юдаев Виктор Николаевич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29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Серпуховская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Мынгалов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Аркадий Юрьевич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7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286593" y="260350"/>
            <a:ext cx="842507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30575" y="9947"/>
            <a:ext cx="877542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dobe Hebrew" pitchFamily="18" charset="-79"/>
              </a:rPr>
              <a:t>МОСКОВСКАЯ ОБЛАСТНАЯ ОРГАНИЗАЦИЯ ПРОФСОЮЗА РАБОТНИКОВ ЗДРАВООХРАНЕНИЯ РФ</a:t>
            </a:r>
          </a:p>
        </p:txBody>
      </p:sp>
      <p:pic>
        <p:nvPicPr>
          <p:cNvPr id="6" name="Picture 3" descr="Emblema-Profso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34" y="69286"/>
            <a:ext cx="1547813" cy="835096"/>
          </a:xfrm>
          <a:prstGeom prst="rect">
            <a:avLst/>
          </a:prstGeom>
          <a:noFill/>
          <a:effectLst>
            <a:outerShdw dist="28398" dir="3806097" algn="ctr" rotWithShape="0">
              <a:schemeClr val="bg2"/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8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157804"/>
            <a:ext cx="3312156" cy="33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3936" y="6264593"/>
            <a:ext cx="3422065" cy="5847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Adobe Hebrew" pitchFamily="18" charset="-79"/>
                <a:cs typeface="Adobe Hebrew" pitchFamily="18" charset="-79"/>
              </a:rPr>
              <a:t>Medicalprof.ru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cs typeface="Adobe Hebrew" pitchFamily="18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808" y="69286"/>
            <a:ext cx="8634192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Лучшие социальные партнеры МООП РЗ РФ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 итогам 2013 года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02651"/>
              </p:ext>
            </p:extLst>
          </p:nvPr>
        </p:nvGraphicFramePr>
        <p:xfrm>
          <a:off x="272480" y="908718"/>
          <a:ext cx="9439184" cy="542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413"/>
                <a:gridCol w="4673771"/>
              </a:tblGrid>
              <a:tr h="36345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Наименование организации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ФИО руководителя 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 marL="99060" marR="99060" anchor="ctr">
                    <a:solidFill>
                      <a:srgbClr val="00B050"/>
                    </a:solidFill>
                  </a:tcPr>
                </a:tc>
              </a:tr>
              <a:tr h="66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наркологический диспансер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Котлубай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Владимир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Прокофьевич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6638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 медицинский колледж № 1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Бабаян Саркис </a:t>
                      </a:r>
                      <a:r>
                        <a:rPr lang="ru-RU" sz="2000" b="1" kern="1200" dirty="0" err="1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Рафикович</a:t>
                      </a:r>
                      <a:endParaRPr lang="ru-RU" sz="2000" b="1" i="0" u="none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321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Комитет по охране здоровья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адм.Наро-Фоминского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мун.р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-на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Зайцева Людмила Митрофановна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14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Санаторий "Дорохово"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F3D1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Иванченко Григорий Алексеевич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52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Психиатрическая больница № 28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Шарко Николай Николаевич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49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«Станция переливания крови»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Каюмова</a:t>
                      </a:r>
                      <a:r>
                        <a:rPr lang="ru-RU" sz="2000" b="1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Лидия  Ивановна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528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Мед.центр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моб.резервов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"РЕЗЕРВ"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Рябов Юрий Васильевич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  <a:tr h="321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3D1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F3D1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Отд.здрав.адм.г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3D1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Железнодорожный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3D1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F3D1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Теплякова Татьяна Евгеньевна</a:t>
                      </a:r>
                      <a:endParaRPr lang="ru-RU" sz="2000" b="1" dirty="0">
                        <a:solidFill>
                          <a:srgbClr val="0F3D13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8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Презентация 10.04.2014"/>
  <p:tag name="ISPRING_RESOURCE_PATHS_HASH_2" val="7077dc4460496b96a1f8f16ed958518ea4e6dd7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5000</TotalTime>
  <Words>2229</Words>
  <Application>Microsoft Office PowerPoint</Application>
  <PresentationFormat>Лист A4 (210x297 мм)</PresentationFormat>
  <Paragraphs>674</Paragraphs>
  <Slides>41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(user1)</dc:creator>
  <cp:lastModifiedBy>Виталий (user1)</cp:lastModifiedBy>
  <cp:revision>448</cp:revision>
  <cp:lastPrinted>2013-11-28T10:12:19Z</cp:lastPrinted>
  <dcterms:created xsi:type="dcterms:W3CDTF">2012-11-07T07:50:28Z</dcterms:created>
  <dcterms:modified xsi:type="dcterms:W3CDTF">2014-04-14T07:50:02Z</dcterms:modified>
</cp:coreProperties>
</file>