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7" r:id="rId2"/>
    <p:sldId id="258" r:id="rId3"/>
    <p:sldId id="259" r:id="rId4"/>
    <p:sldId id="343" r:id="rId5"/>
    <p:sldId id="344" r:id="rId6"/>
    <p:sldId id="292" r:id="rId7"/>
    <p:sldId id="345" r:id="rId8"/>
    <p:sldId id="346" r:id="rId9"/>
    <p:sldId id="309" r:id="rId10"/>
    <p:sldId id="308" r:id="rId11"/>
    <p:sldId id="310" r:id="rId12"/>
    <p:sldId id="311" r:id="rId13"/>
    <p:sldId id="274" r:id="rId14"/>
    <p:sldId id="336" r:id="rId15"/>
    <p:sldId id="321" r:id="rId16"/>
    <p:sldId id="323" r:id="rId17"/>
    <p:sldId id="322" r:id="rId18"/>
    <p:sldId id="296" r:id="rId19"/>
    <p:sldId id="325" r:id="rId20"/>
    <p:sldId id="273" r:id="rId21"/>
    <p:sldId id="271" r:id="rId22"/>
    <p:sldId id="293" r:id="rId23"/>
    <p:sldId id="319" r:id="rId24"/>
    <p:sldId id="338" r:id="rId25"/>
    <p:sldId id="295" r:id="rId26"/>
    <p:sldId id="326" r:id="rId27"/>
    <p:sldId id="300" r:id="rId28"/>
    <p:sldId id="327" r:id="rId29"/>
    <p:sldId id="328" r:id="rId30"/>
    <p:sldId id="320" r:id="rId31"/>
    <p:sldId id="329" r:id="rId32"/>
    <p:sldId id="341" r:id="rId33"/>
    <p:sldId id="331" r:id="rId34"/>
    <p:sldId id="342" r:id="rId35"/>
    <p:sldId id="298" r:id="rId36"/>
    <p:sldId id="299" r:id="rId37"/>
    <p:sldId id="303" r:id="rId38"/>
    <p:sldId id="305" r:id="rId39"/>
    <p:sldId id="332" r:id="rId40"/>
    <p:sldId id="281" r:id="rId41"/>
    <p:sldId id="317" r:id="rId42"/>
    <p:sldId id="279" r:id="rId43"/>
    <p:sldId id="306" r:id="rId44"/>
    <p:sldId id="312" r:id="rId45"/>
    <p:sldId id="316" r:id="rId46"/>
    <p:sldId id="333" r:id="rId47"/>
    <p:sldId id="313" r:id="rId48"/>
    <p:sldId id="334" r:id="rId49"/>
    <p:sldId id="290" r:id="rId50"/>
    <p:sldId id="289" r:id="rId51"/>
    <p:sldId id="348" r:id="rId52"/>
    <p:sldId id="286" r:id="rId53"/>
    <p:sldId id="347" r:id="rId54"/>
    <p:sldId id="349" r:id="rId55"/>
    <p:sldId id="350" r:id="rId56"/>
    <p:sldId id="283" r:id="rId57"/>
    <p:sldId id="282" r:id="rId58"/>
    <p:sldId id="269" r:id="rId59"/>
  </p:sldIdLst>
  <p:sldSz cx="9144000" cy="6858000" type="screen4x3"/>
  <p:notesSz cx="6858000" cy="9144000"/>
  <p:custDataLst>
    <p:tags r:id="rId6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9039"/>
    <a:srgbClr val="1752A9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12" autoAdjust="0"/>
    <p:restoredTop sz="94660"/>
  </p:normalViewPr>
  <p:slideViewPr>
    <p:cSldViewPr>
      <p:cViewPr varScale="1">
        <p:scale>
          <a:sx n="70" d="100"/>
          <a:sy n="70" d="100"/>
        </p:scale>
        <p:origin x="-1152" y="-10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4643968130525199E-2"/>
          <c:y val="5.0000000000000017E-2"/>
          <c:w val="0.96535603186947483"/>
          <c:h val="0.8409323326771656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delete val="1"/>
            </c:dLbl>
            <c:dLbl>
              <c:idx val="1"/>
              <c:layout>
                <c:manualLayout>
                  <c:x val="2.5195613185836501E-2"/>
                  <c:y val="-7.500000000000002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289</a:t>
                    </a:r>
                    <a:r>
                      <a:rPr lang="ru-RU" dirty="0" smtClean="0"/>
                      <a:t> чел.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3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с января</c:v>
                </c:pt>
                <c:pt idx="1">
                  <c:v>по апрель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</c:v>
                </c:pt>
                <c:pt idx="1">
                  <c:v>289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dLbls>
            <c:dLbl>
              <c:idx val="0"/>
              <c:layout>
                <c:manualLayout>
                  <c:x val="-2.6770339009951294E-2"/>
                  <c:y val="-9.06250000000001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747258241147821E-2"/>
                  <c:y val="-9.687500000000003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64</a:t>
                    </a:r>
                    <a:r>
                      <a:rPr lang="ru-RU" dirty="0" smtClean="0"/>
                      <a:t> чел.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3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с января</c:v>
                </c:pt>
                <c:pt idx="1">
                  <c:v>по апрель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0</c:v>
                </c:pt>
                <c:pt idx="1">
                  <c:v>64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840064"/>
        <c:axId val="177538176"/>
      </c:lineChart>
      <c:catAx>
        <c:axId val="176840064"/>
        <c:scaling>
          <c:orientation val="minMax"/>
        </c:scaling>
        <c:delete val="0"/>
        <c:axPos val="b"/>
        <c:majorTickMark val="out"/>
        <c:minorTickMark val="none"/>
        <c:tickLblPos val="nextTo"/>
        <c:crossAx val="177538176"/>
        <c:crosses val="autoZero"/>
        <c:auto val="1"/>
        <c:lblAlgn val="ctr"/>
        <c:lblOffset val="100"/>
        <c:noMultiLvlLbl val="0"/>
      </c:catAx>
      <c:valAx>
        <c:axId val="1775381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768400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4000" dirty="0">
                <a:solidFill>
                  <a:srgbClr val="C00000"/>
                </a:solidFill>
              </a:rPr>
              <a:t>2016</a:t>
            </a:r>
          </a:p>
        </c:rich>
      </c:tx>
      <c:layout>
        <c:manualLayout>
          <c:xMode val="edge"/>
          <c:yMode val="edge"/>
          <c:x val="0.18221653417357919"/>
          <c:y val="4.3112493673542474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593698401327065E-2"/>
          <c:y val="0.22379828167240695"/>
          <c:w val="0.49283676334813398"/>
          <c:h val="0.6674943524793547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1337030559822851"/>
                  <c:y val="-0.1550364774284339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40,5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4946811465392746E-2"/>
                  <c:y val="0.1767899245762817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59,5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За городом</c:v>
                </c:pt>
                <c:pt idx="1">
                  <c:v>При школах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40.5</c:v>
                </c:pt>
                <c:pt idx="1">
                  <c:v>59.5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0022219753360762"/>
          <c:y val="0.37525645298670518"/>
          <c:w val="0.39683831426137856"/>
          <c:h val="0.38809391549087158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593698401327065E-2"/>
          <c:y val="0.22379828167240695"/>
          <c:w val="0.49283676334813398"/>
          <c:h val="0.6674943524793547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1337030559822851"/>
                  <c:y val="-0.1550364774284339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40,5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1102372215599614E-2"/>
                  <c:y val="-0.2593668271093003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59,5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За городом</c:v>
                </c:pt>
                <c:pt idx="1">
                  <c:v>При школах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40.5</c:v>
                </c:pt>
                <c:pt idx="1">
                  <c:v>59.5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0022219753360762"/>
          <c:y val="0.37525645298670518"/>
          <c:w val="0.39683831426137856"/>
          <c:h val="0.38809391549087158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3F3990-1192-4B85-A2DB-B052F576026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0D4A973-ED86-4ECA-BB6F-760E8D917A97}">
      <dgm:prSet phldrT="[Текст]"/>
      <dgm:spPr/>
      <dgm:t>
        <a:bodyPr/>
        <a:lstStyle/>
        <a:p>
          <a:r>
            <a:rPr lang="en-US" dirty="0" smtClean="0"/>
            <a:t>  </a:t>
          </a:r>
          <a:endParaRPr lang="ru-RU" dirty="0"/>
        </a:p>
      </dgm:t>
    </dgm:pt>
    <dgm:pt modelId="{65AE0B4D-74E2-47D7-8AC0-39CABE11C10C}" type="parTrans" cxnId="{B697A7BA-85CE-4814-8505-B2F44C60501F}">
      <dgm:prSet/>
      <dgm:spPr/>
      <dgm:t>
        <a:bodyPr/>
        <a:lstStyle/>
        <a:p>
          <a:endParaRPr lang="ru-RU"/>
        </a:p>
      </dgm:t>
    </dgm:pt>
    <dgm:pt modelId="{751038B7-2559-433F-8066-383A8D00DECC}" type="sibTrans" cxnId="{B697A7BA-85CE-4814-8505-B2F44C60501F}">
      <dgm:prSet/>
      <dgm:spPr/>
      <dgm:t>
        <a:bodyPr/>
        <a:lstStyle/>
        <a:p>
          <a:endParaRPr lang="ru-RU"/>
        </a:p>
      </dgm:t>
    </dgm:pt>
    <dgm:pt modelId="{EFE13150-1B26-4F91-B10D-09646503F881}">
      <dgm:prSet phldrT="[Текст]"/>
      <dgm:spPr/>
      <dgm:t>
        <a:bodyPr/>
        <a:lstStyle/>
        <a:p>
          <a:r>
            <a:rPr lang="ru-RU" dirty="0" smtClean="0"/>
            <a:t>В 2014-2016 годах </a:t>
          </a:r>
          <a:r>
            <a:rPr lang="ru-RU" dirty="0" err="1" smtClean="0"/>
            <a:t>трудопотери</a:t>
          </a:r>
          <a:r>
            <a:rPr lang="ru-RU" dirty="0" smtClean="0"/>
            <a:t> составили  </a:t>
          </a:r>
          <a:r>
            <a:rPr lang="ru-RU" b="1" dirty="0" smtClean="0">
              <a:solidFill>
                <a:srgbClr val="C00000"/>
              </a:solidFill>
            </a:rPr>
            <a:t>3 153 655 </a:t>
          </a:r>
          <a:r>
            <a:rPr lang="ru-RU" dirty="0" smtClean="0"/>
            <a:t>дней.</a:t>
          </a:r>
          <a:endParaRPr lang="ru-RU" dirty="0"/>
        </a:p>
      </dgm:t>
    </dgm:pt>
    <dgm:pt modelId="{4C21742E-3B5E-487C-9FB5-93B3D6FC145B}" type="parTrans" cxnId="{CDF7FBD6-9902-45D3-A40C-219DE61704EE}">
      <dgm:prSet/>
      <dgm:spPr/>
      <dgm:t>
        <a:bodyPr/>
        <a:lstStyle/>
        <a:p>
          <a:endParaRPr lang="ru-RU"/>
        </a:p>
      </dgm:t>
    </dgm:pt>
    <dgm:pt modelId="{6360C559-E3F1-40EE-85CE-9964B3A555B0}" type="sibTrans" cxnId="{CDF7FBD6-9902-45D3-A40C-219DE61704EE}">
      <dgm:prSet/>
      <dgm:spPr/>
      <dgm:t>
        <a:bodyPr/>
        <a:lstStyle/>
        <a:p>
          <a:endParaRPr lang="ru-RU"/>
        </a:p>
      </dgm:t>
    </dgm:pt>
    <dgm:pt modelId="{7B456340-551D-43AE-90A5-9D1482AEFB2D}">
      <dgm:prSet/>
      <dgm:spPr/>
      <dgm:t>
        <a:bodyPr/>
        <a:lstStyle/>
        <a:p>
          <a:r>
            <a:rPr lang="ru-RU" dirty="0" smtClean="0"/>
            <a:t>Сумма выплат из фонда социального страхования по больничным листам составила  </a:t>
          </a:r>
          <a:r>
            <a:rPr lang="ru-RU" b="1" dirty="0" smtClean="0">
              <a:solidFill>
                <a:srgbClr val="C00000"/>
              </a:solidFill>
            </a:rPr>
            <a:t>2  миллиарда 701 миллион</a:t>
          </a:r>
          <a:r>
            <a:rPr lang="ru-RU" dirty="0" smtClean="0"/>
            <a:t> рублей. </a:t>
          </a:r>
          <a:endParaRPr lang="ru-RU" dirty="0"/>
        </a:p>
      </dgm:t>
    </dgm:pt>
    <dgm:pt modelId="{0BAA075F-805B-4C08-AD8A-50F3F64C8F10}" type="parTrans" cxnId="{19E167C2-A786-4B7B-A94B-D1BD9FBBEB28}">
      <dgm:prSet/>
      <dgm:spPr/>
      <dgm:t>
        <a:bodyPr/>
        <a:lstStyle/>
        <a:p>
          <a:endParaRPr lang="ru-RU"/>
        </a:p>
      </dgm:t>
    </dgm:pt>
    <dgm:pt modelId="{FCDEECAE-A51F-4652-924A-86386E48D4AE}" type="sibTrans" cxnId="{19E167C2-A786-4B7B-A94B-D1BD9FBBEB28}">
      <dgm:prSet/>
      <dgm:spPr/>
      <dgm:t>
        <a:bodyPr/>
        <a:lstStyle/>
        <a:p>
          <a:endParaRPr lang="ru-RU"/>
        </a:p>
      </dgm:t>
    </dgm:pt>
    <dgm:pt modelId="{7F449C1D-7E26-42F2-B9A7-60D17B349B33}" type="pres">
      <dgm:prSet presAssocID="{A43F3990-1192-4B85-A2DB-B052F576026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86986E5-1241-44E8-AE9A-909AFEB9CA41}" type="pres">
      <dgm:prSet presAssocID="{C0D4A973-ED86-4ECA-BB6F-760E8D917A97}" presName="thickLine" presStyleLbl="alignNode1" presStyleIdx="0" presStyleCnt="1"/>
      <dgm:spPr/>
    </dgm:pt>
    <dgm:pt modelId="{E38A56CF-C661-4E48-BD9B-8357C8D364E1}" type="pres">
      <dgm:prSet presAssocID="{C0D4A973-ED86-4ECA-BB6F-760E8D917A97}" presName="horz1" presStyleCnt="0"/>
      <dgm:spPr/>
    </dgm:pt>
    <dgm:pt modelId="{78A18EB2-D832-45F1-A769-24F6D9FB6806}" type="pres">
      <dgm:prSet presAssocID="{C0D4A973-ED86-4ECA-BB6F-760E8D917A97}" presName="tx1" presStyleLbl="revTx" presStyleIdx="0" presStyleCnt="3" custScaleX="18123"/>
      <dgm:spPr/>
      <dgm:t>
        <a:bodyPr/>
        <a:lstStyle/>
        <a:p>
          <a:endParaRPr lang="ru-RU"/>
        </a:p>
      </dgm:t>
    </dgm:pt>
    <dgm:pt modelId="{0A0F5D56-9997-47FC-8C48-0719763582A3}" type="pres">
      <dgm:prSet presAssocID="{C0D4A973-ED86-4ECA-BB6F-760E8D917A97}" presName="vert1" presStyleCnt="0"/>
      <dgm:spPr/>
    </dgm:pt>
    <dgm:pt modelId="{D145D465-441B-4D5D-9B5F-D0C331B19665}" type="pres">
      <dgm:prSet presAssocID="{EFE13150-1B26-4F91-B10D-09646503F881}" presName="vertSpace2a" presStyleCnt="0"/>
      <dgm:spPr/>
    </dgm:pt>
    <dgm:pt modelId="{D0D7271B-988A-414D-9F6B-70B8E3352F62}" type="pres">
      <dgm:prSet presAssocID="{EFE13150-1B26-4F91-B10D-09646503F881}" presName="horz2" presStyleCnt="0"/>
      <dgm:spPr/>
    </dgm:pt>
    <dgm:pt modelId="{874A7BD1-7745-4F79-A74B-9C678C52DF84}" type="pres">
      <dgm:prSet presAssocID="{EFE13150-1B26-4F91-B10D-09646503F881}" presName="horzSpace2" presStyleCnt="0"/>
      <dgm:spPr/>
    </dgm:pt>
    <dgm:pt modelId="{FAD011EE-5A97-4667-A7E2-00CD4BF1FD90}" type="pres">
      <dgm:prSet presAssocID="{EFE13150-1B26-4F91-B10D-09646503F881}" presName="tx2" presStyleLbl="revTx" presStyleIdx="1" presStyleCnt="3" custScaleX="133928" custScaleY="57604"/>
      <dgm:spPr/>
      <dgm:t>
        <a:bodyPr/>
        <a:lstStyle/>
        <a:p>
          <a:endParaRPr lang="ru-RU"/>
        </a:p>
      </dgm:t>
    </dgm:pt>
    <dgm:pt modelId="{54FB20D9-12B5-4C91-B3FE-4DDF9A7B25FA}" type="pres">
      <dgm:prSet presAssocID="{EFE13150-1B26-4F91-B10D-09646503F881}" presName="vert2" presStyleCnt="0"/>
      <dgm:spPr/>
    </dgm:pt>
    <dgm:pt modelId="{72AC3093-9769-4595-8DD0-24311F9CC480}" type="pres">
      <dgm:prSet presAssocID="{EFE13150-1B26-4F91-B10D-09646503F881}" presName="thinLine2b" presStyleLbl="callout" presStyleIdx="0" presStyleCnt="2"/>
      <dgm:spPr/>
    </dgm:pt>
    <dgm:pt modelId="{77FB432D-DF5A-4921-93DA-0120515CBD4F}" type="pres">
      <dgm:prSet presAssocID="{EFE13150-1B26-4F91-B10D-09646503F881}" presName="vertSpace2b" presStyleCnt="0"/>
      <dgm:spPr/>
    </dgm:pt>
    <dgm:pt modelId="{89A736BE-3534-412B-8126-C736F2B71E3C}" type="pres">
      <dgm:prSet presAssocID="{7B456340-551D-43AE-90A5-9D1482AEFB2D}" presName="horz2" presStyleCnt="0"/>
      <dgm:spPr/>
    </dgm:pt>
    <dgm:pt modelId="{98392A77-9B96-42D2-82E4-967EE876A4F8}" type="pres">
      <dgm:prSet presAssocID="{7B456340-551D-43AE-90A5-9D1482AEFB2D}" presName="horzSpace2" presStyleCnt="0"/>
      <dgm:spPr/>
    </dgm:pt>
    <dgm:pt modelId="{C74BFBC1-9A11-494F-A513-89220AB8708B}" type="pres">
      <dgm:prSet presAssocID="{7B456340-551D-43AE-90A5-9D1482AEFB2D}" presName="tx2" presStyleLbl="revTx" presStyleIdx="2" presStyleCnt="3" custScaleX="136057"/>
      <dgm:spPr/>
      <dgm:t>
        <a:bodyPr/>
        <a:lstStyle/>
        <a:p>
          <a:endParaRPr lang="ru-RU"/>
        </a:p>
      </dgm:t>
    </dgm:pt>
    <dgm:pt modelId="{D3AA341B-86B9-49C5-801D-A4A0DF6FD05F}" type="pres">
      <dgm:prSet presAssocID="{7B456340-551D-43AE-90A5-9D1482AEFB2D}" presName="vert2" presStyleCnt="0"/>
      <dgm:spPr/>
    </dgm:pt>
    <dgm:pt modelId="{D6BF9336-0057-4F79-A25A-374745BD857D}" type="pres">
      <dgm:prSet presAssocID="{7B456340-551D-43AE-90A5-9D1482AEFB2D}" presName="thinLine2b" presStyleLbl="callout" presStyleIdx="1" presStyleCnt="2"/>
      <dgm:spPr/>
    </dgm:pt>
    <dgm:pt modelId="{B685D228-5A92-4BA4-AE49-44BC2F7DAFA8}" type="pres">
      <dgm:prSet presAssocID="{7B456340-551D-43AE-90A5-9D1482AEFB2D}" presName="vertSpace2b" presStyleCnt="0"/>
      <dgm:spPr/>
    </dgm:pt>
  </dgm:ptLst>
  <dgm:cxnLst>
    <dgm:cxn modelId="{19E167C2-A786-4B7B-A94B-D1BD9FBBEB28}" srcId="{C0D4A973-ED86-4ECA-BB6F-760E8D917A97}" destId="{7B456340-551D-43AE-90A5-9D1482AEFB2D}" srcOrd="1" destOrd="0" parTransId="{0BAA075F-805B-4C08-AD8A-50F3F64C8F10}" sibTransId="{FCDEECAE-A51F-4652-924A-86386E48D4AE}"/>
    <dgm:cxn modelId="{D03AA78A-DA8D-41AD-B910-922EF703E216}" type="presOf" srcId="{7B456340-551D-43AE-90A5-9D1482AEFB2D}" destId="{C74BFBC1-9A11-494F-A513-89220AB8708B}" srcOrd="0" destOrd="0" presId="urn:microsoft.com/office/officeart/2008/layout/LinedList"/>
    <dgm:cxn modelId="{CDF7FBD6-9902-45D3-A40C-219DE61704EE}" srcId="{C0D4A973-ED86-4ECA-BB6F-760E8D917A97}" destId="{EFE13150-1B26-4F91-B10D-09646503F881}" srcOrd="0" destOrd="0" parTransId="{4C21742E-3B5E-487C-9FB5-93B3D6FC145B}" sibTransId="{6360C559-E3F1-40EE-85CE-9964B3A555B0}"/>
    <dgm:cxn modelId="{A01DD78B-A318-4DC8-A99C-DDD968AAE565}" type="presOf" srcId="{C0D4A973-ED86-4ECA-BB6F-760E8D917A97}" destId="{78A18EB2-D832-45F1-A769-24F6D9FB6806}" srcOrd="0" destOrd="0" presId="urn:microsoft.com/office/officeart/2008/layout/LinedList"/>
    <dgm:cxn modelId="{81ED92AE-54F0-442A-8593-85FFDB192C2F}" type="presOf" srcId="{EFE13150-1B26-4F91-B10D-09646503F881}" destId="{FAD011EE-5A97-4667-A7E2-00CD4BF1FD90}" srcOrd="0" destOrd="0" presId="urn:microsoft.com/office/officeart/2008/layout/LinedList"/>
    <dgm:cxn modelId="{791BCF61-AE79-4687-97B9-904337769AD9}" type="presOf" srcId="{A43F3990-1192-4B85-A2DB-B052F5760264}" destId="{7F449C1D-7E26-42F2-B9A7-60D17B349B33}" srcOrd="0" destOrd="0" presId="urn:microsoft.com/office/officeart/2008/layout/LinedList"/>
    <dgm:cxn modelId="{B697A7BA-85CE-4814-8505-B2F44C60501F}" srcId="{A43F3990-1192-4B85-A2DB-B052F5760264}" destId="{C0D4A973-ED86-4ECA-BB6F-760E8D917A97}" srcOrd="0" destOrd="0" parTransId="{65AE0B4D-74E2-47D7-8AC0-39CABE11C10C}" sibTransId="{751038B7-2559-433F-8066-383A8D00DECC}"/>
    <dgm:cxn modelId="{1804E91F-3B71-45FB-9108-87FD9789B393}" type="presParOf" srcId="{7F449C1D-7E26-42F2-B9A7-60D17B349B33}" destId="{286986E5-1241-44E8-AE9A-909AFEB9CA41}" srcOrd="0" destOrd="0" presId="urn:microsoft.com/office/officeart/2008/layout/LinedList"/>
    <dgm:cxn modelId="{0A4A2E9F-B2D0-4758-BE75-A939CD5ACB98}" type="presParOf" srcId="{7F449C1D-7E26-42F2-B9A7-60D17B349B33}" destId="{E38A56CF-C661-4E48-BD9B-8357C8D364E1}" srcOrd="1" destOrd="0" presId="urn:microsoft.com/office/officeart/2008/layout/LinedList"/>
    <dgm:cxn modelId="{96BA494C-A324-48F3-95EE-C77A3787CA66}" type="presParOf" srcId="{E38A56CF-C661-4E48-BD9B-8357C8D364E1}" destId="{78A18EB2-D832-45F1-A769-24F6D9FB6806}" srcOrd="0" destOrd="0" presId="urn:microsoft.com/office/officeart/2008/layout/LinedList"/>
    <dgm:cxn modelId="{08888D02-C871-4DCA-A67F-64CF6E2783D2}" type="presParOf" srcId="{E38A56CF-C661-4E48-BD9B-8357C8D364E1}" destId="{0A0F5D56-9997-47FC-8C48-0719763582A3}" srcOrd="1" destOrd="0" presId="urn:microsoft.com/office/officeart/2008/layout/LinedList"/>
    <dgm:cxn modelId="{92CAAC32-383C-43BE-8E9C-3C6EF97203CC}" type="presParOf" srcId="{0A0F5D56-9997-47FC-8C48-0719763582A3}" destId="{D145D465-441B-4D5D-9B5F-D0C331B19665}" srcOrd="0" destOrd="0" presId="urn:microsoft.com/office/officeart/2008/layout/LinedList"/>
    <dgm:cxn modelId="{0C659A69-0A08-477B-B44C-0C745067A041}" type="presParOf" srcId="{0A0F5D56-9997-47FC-8C48-0719763582A3}" destId="{D0D7271B-988A-414D-9F6B-70B8E3352F62}" srcOrd="1" destOrd="0" presId="urn:microsoft.com/office/officeart/2008/layout/LinedList"/>
    <dgm:cxn modelId="{6733A811-FC03-4244-9BBE-E3EAA4061BA7}" type="presParOf" srcId="{D0D7271B-988A-414D-9F6B-70B8E3352F62}" destId="{874A7BD1-7745-4F79-A74B-9C678C52DF84}" srcOrd="0" destOrd="0" presId="urn:microsoft.com/office/officeart/2008/layout/LinedList"/>
    <dgm:cxn modelId="{CE614DC4-CA82-49E9-BAA5-C345226D6053}" type="presParOf" srcId="{D0D7271B-988A-414D-9F6B-70B8E3352F62}" destId="{FAD011EE-5A97-4667-A7E2-00CD4BF1FD90}" srcOrd="1" destOrd="0" presId="urn:microsoft.com/office/officeart/2008/layout/LinedList"/>
    <dgm:cxn modelId="{7B89F222-F9B3-42AF-A915-438A0366FDF8}" type="presParOf" srcId="{D0D7271B-988A-414D-9F6B-70B8E3352F62}" destId="{54FB20D9-12B5-4C91-B3FE-4DDF9A7B25FA}" srcOrd="2" destOrd="0" presId="urn:microsoft.com/office/officeart/2008/layout/LinedList"/>
    <dgm:cxn modelId="{CFF95A7D-3FC5-4FF4-A89C-5A37752138ED}" type="presParOf" srcId="{0A0F5D56-9997-47FC-8C48-0719763582A3}" destId="{72AC3093-9769-4595-8DD0-24311F9CC480}" srcOrd="2" destOrd="0" presId="urn:microsoft.com/office/officeart/2008/layout/LinedList"/>
    <dgm:cxn modelId="{02062ACA-8BA9-436B-BE13-ECFC39B13251}" type="presParOf" srcId="{0A0F5D56-9997-47FC-8C48-0719763582A3}" destId="{77FB432D-DF5A-4921-93DA-0120515CBD4F}" srcOrd="3" destOrd="0" presId="urn:microsoft.com/office/officeart/2008/layout/LinedList"/>
    <dgm:cxn modelId="{414A8958-2609-42B0-8147-2B9ED3C0112A}" type="presParOf" srcId="{0A0F5D56-9997-47FC-8C48-0719763582A3}" destId="{89A736BE-3534-412B-8126-C736F2B71E3C}" srcOrd="4" destOrd="0" presId="urn:microsoft.com/office/officeart/2008/layout/LinedList"/>
    <dgm:cxn modelId="{53D1AA14-5781-4B55-997E-CFC2D89E49F9}" type="presParOf" srcId="{89A736BE-3534-412B-8126-C736F2B71E3C}" destId="{98392A77-9B96-42D2-82E4-967EE876A4F8}" srcOrd="0" destOrd="0" presId="urn:microsoft.com/office/officeart/2008/layout/LinedList"/>
    <dgm:cxn modelId="{94090FA3-20A7-4F4B-A08A-D0204FFB2201}" type="presParOf" srcId="{89A736BE-3534-412B-8126-C736F2B71E3C}" destId="{C74BFBC1-9A11-494F-A513-89220AB8708B}" srcOrd="1" destOrd="0" presId="urn:microsoft.com/office/officeart/2008/layout/LinedList"/>
    <dgm:cxn modelId="{1EC22AF3-6F32-4447-91C4-E59A79797127}" type="presParOf" srcId="{89A736BE-3534-412B-8126-C736F2B71E3C}" destId="{D3AA341B-86B9-49C5-801D-A4A0DF6FD05F}" srcOrd="2" destOrd="0" presId="urn:microsoft.com/office/officeart/2008/layout/LinedList"/>
    <dgm:cxn modelId="{BD444E77-418D-4F99-86A0-99B71809665D}" type="presParOf" srcId="{0A0F5D56-9997-47FC-8C48-0719763582A3}" destId="{D6BF9336-0057-4F79-A25A-374745BD857D}" srcOrd="5" destOrd="0" presId="urn:microsoft.com/office/officeart/2008/layout/LinedList"/>
    <dgm:cxn modelId="{9FC32980-BA4B-4487-95BB-C66623BE05CA}" type="presParOf" srcId="{0A0F5D56-9997-47FC-8C48-0719763582A3}" destId="{B685D228-5A92-4BA4-AE49-44BC2F7DAFA8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60CEB2-E2BD-46BC-BAED-69B963AC7656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07BE79-9E4D-4330-971D-BA1B99432188}">
      <dgm:prSet phldrT="[Текст]"/>
      <dgm:spPr/>
      <dgm:t>
        <a:bodyPr/>
        <a:lstStyle/>
        <a:p>
          <a:r>
            <a:rPr lang="ru-RU" dirty="0" smtClean="0"/>
            <a:t>ГУЗ МО</a:t>
          </a:r>
          <a:endParaRPr lang="ru-RU" dirty="0"/>
        </a:p>
      </dgm:t>
    </dgm:pt>
    <dgm:pt modelId="{DA209ABF-E410-40AE-A681-F654E9EA7295}" type="parTrans" cxnId="{A755F97D-2B54-4D96-A751-22ED8A08CC1F}">
      <dgm:prSet/>
      <dgm:spPr/>
      <dgm:t>
        <a:bodyPr/>
        <a:lstStyle/>
        <a:p>
          <a:endParaRPr lang="ru-RU"/>
        </a:p>
      </dgm:t>
    </dgm:pt>
    <dgm:pt modelId="{8F667E1A-BBFA-4D54-B09F-0FA541CEBA81}" type="sibTrans" cxnId="{A755F97D-2B54-4D96-A751-22ED8A08CC1F}">
      <dgm:prSet/>
      <dgm:spPr/>
      <dgm:t>
        <a:bodyPr/>
        <a:lstStyle/>
        <a:p>
          <a:endParaRPr lang="ru-RU"/>
        </a:p>
      </dgm:t>
    </dgm:pt>
    <dgm:pt modelId="{8607BFE4-AC11-4E33-BD34-EFCD8266491D}">
      <dgm:prSet phldrT="[Текст]" custT="1"/>
      <dgm:spPr/>
      <dgm:t>
        <a:bodyPr/>
        <a:lstStyle/>
        <a:p>
          <a:r>
            <a:rPr lang="ru-RU" sz="1800" b="1" i="1" dirty="0" smtClean="0"/>
            <a:t>Правительство МО</a:t>
          </a:r>
          <a:endParaRPr lang="ru-RU" sz="1800" b="1" dirty="0"/>
        </a:p>
      </dgm:t>
    </dgm:pt>
    <dgm:pt modelId="{15356BB4-E7E0-43A0-A9B5-8A35A23F5C78}" type="parTrans" cxnId="{F2C30262-02AA-4CD5-B44D-BA08AFE2EFAD}">
      <dgm:prSet/>
      <dgm:spPr/>
      <dgm:t>
        <a:bodyPr/>
        <a:lstStyle/>
        <a:p>
          <a:endParaRPr lang="ru-RU"/>
        </a:p>
      </dgm:t>
    </dgm:pt>
    <dgm:pt modelId="{6C34710E-739F-41B7-AD18-5631E438DCF4}" type="sibTrans" cxnId="{F2C30262-02AA-4CD5-B44D-BA08AFE2EFAD}">
      <dgm:prSet/>
      <dgm:spPr/>
      <dgm:t>
        <a:bodyPr/>
        <a:lstStyle/>
        <a:p>
          <a:endParaRPr lang="ru-RU"/>
        </a:p>
      </dgm:t>
    </dgm:pt>
    <dgm:pt modelId="{AEC20547-6834-4351-8A52-72EC39DB3F1D}">
      <dgm:prSet phldrT="[Текст]" custT="1"/>
      <dgm:spPr/>
      <dgm:t>
        <a:bodyPr/>
        <a:lstStyle/>
        <a:p>
          <a:r>
            <a:rPr lang="ru-RU" sz="1800" b="1" i="1" dirty="0" smtClean="0"/>
            <a:t>Минздрав МО</a:t>
          </a:r>
          <a:endParaRPr lang="ru-RU" sz="1800" b="1" dirty="0"/>
        </a:p>
      </dgm:t>
    </dgm:pt>
    <dgm:pt modelId="{62CE21DD-4691-469C-A200-6DE151201C3D}" type="parTrans" cxnId="{C4A78B1E-F932-4D2E-93E9-21A1709B99E8}">
      <dgm:prSet/>
      <dgm:spPr/>
      <dgm:t>
        <a:bodyPr/>
        <a:lstStyle/>
        <a:p>
          <a:endParaRPr lang="ru-RU"/>
        </a:p>
      </dgm:t>
    </dgm:pt>
    <dgm:pt modelId="{45A554D2-51D9-4CA2-9DC0-21761980C7F1}" type="sibTrans" cxnId="{C4A78B1E-F932-4D2E-93E9-21A1709B99E8}">
      <dgm:prSet/>
      <dgm:spPr/>
      <dgm:t>
        <a:bodyPr/>
        <a:lstStyle/>
        <a:p>
          <a:endParaRPr lang="ru-RU"/>
        </a:p>
      </dgm:t>
    </dgm:pt>
    <dgm:pt modelId="{FCFD71BA-2247-49CA-8496-3DEEF91172BC}">
      <dgm:prSet phldrT="[Текст]" custT="1"/>
      <dgm:spPr/>
      <dgm:t>
        <a:bodyPr/>
        <a:lstStyle/>
        <a:p>
          <a:r>
            <a:rPr lang="ru-RU" sz="1800" b="1" dirty="0" smtClean="0"/>
            <a:t>Территориальные управления Минздрава МО</a:t>
          </a:r>
          <a:endParaRPr lang="ru-RU" sz="1800" b="1" dirty="0"/>
        </a:p>
      </dgm:t>
    </dgm:pt>
    <dgm:pt modelId="{E6C08BAE-DE91-425C-BC82-D3D90BF8E477}" type="parTrans" cxnId="{25DDFE55-8621-4B06-BB11-EFF4CFA26348}">
      <dgm:prSet/>
      <dgm:spPr/>
      <dgm:t>
        <a:bodyPr/>
        <a:lstStyle/>
        <a:p>
          <a:endParaRPr lang="ru-RU"/>
        </a:p>
      </dgm:t>
    </dgm:pt>
    <dgm:pt modelId="{2E0534DF-85FA-4F05-9647-1A567379BD9B}" type="sibTrans" cxnId="{25DDFE55-8621-4B06-BB11-EFF4CFA26348}">
      <dgm:prSet/>
      <dgm:spPr/>
      <dgm:t>
        <a:bodyPr/>
        <a:lstStyle/>
        <a:p>
          <a:endParaRPr lang="ru-RU"/>
        </a:p>
      </dgm:t>
    </dgm:pt>
    <dgm:pt modelId="{5115650A-322D-47AE-AF83-9BBE603FCB0D}">
      <dgm:prSet phldrT="[Текст]" custT="1"/>
      <dgm:spPr/>
      <dgm:t>
        <a:bodyPr/>
        <a:lstStyle/>
        <a:p>
          <a:r>
            <a:rPr lang="ru-RU" sz="1800" b="1" i="1" dirty="0" smtClean="0"/>
            <a:t>ГИТ в МО</a:t>
          </a:r>
          <a:endParaRPr lang="ru-RU" sz="1800" b="1" dirty="0"/>
        </a:p>
      </dgm:t>
    </dgm:pt>
    <dgm:pt modelId="{4325E506-1846-4CD0-904E-5E8508F18F07}" type="parTrans" cxnId="{942206D8-0D73-4E7A-8B43-B9CC2D453F14}">
      <dgm:prSet/>
      <dgm:spPr/>
      <dgm:t>
        <a:bodyPr/>
        <a:lstStyle/>
        <a:p>
          <a:endParaRPr lang="ru-RU"/>
        </a:p>
      </dgm:t>
    </dgm:pt>
    <dgm:pt modelId="{4CB276A8-03B0-4CA5-BBB7-7E961D968C6E}" type="sibTrans" cxnId="{942206D8-0D73-4E7A-8B43-B9CC2D453F14}">
      <dgm:prSet/>
      <dgm:spPr/>
      <dgm:t>
        <a:bodyPr/>
        <a:lstStyle/>
        <a:p>
          <a:endParaRPr lang="ru-RU"/>
        </a:p>
      </dgm:t>
    </dgm:pt>
    <dgm:pt modelId="{4DEE74CE-B440-47F7-9FE6-C11851AFC50C}">
      <dgm:prSet phldrT="[Текст]" custT="1"/>
      <dgm:spPr/>
      <dgm:t>
        <a:bodyPr/>
        <a:lstStyle/>
        <a:p>
          <a:r>
            <a:rPr lang="ru-RU" sz="1800" b="1" i="0" dirty="0" smtClean="0"/>
            <a:t>Управление </a:t>
          </a:r>
          <a:r>
            <a:rPr lang="ru-RU" sz="1800" b="1" i="0" dirty="0" err="1" smtClean="0"/>
            <a:t>Роспотребнадзора</a:t>
          </a:r>
          <a:r>
            <a:rPr lang="ru-RU" sz="1800" b="1" i="0" dirty="0" smtClean="0"/>
            <a:t> по МО</a:t>
          </a:r>
          <a:endParaRPr lang="ru-RU" sz="1800" b="1" i="0" dirty="0"/>
        </a:p>
      </dgm:t>
    </dgm:pt>
    <dgm:pt modelId="{6D29634C-49A8-4CE2-9ED2-CFB989459F69}" type="parTrans" cxnId="{7F506278-E6B1-40E0-871E-F32DC44416DA}">
      <dgm:prSet/>
      <dgm:spPr/>
      <dgm:t>
        <a:bodyPr/>
        <a:lstStyle/>
        <a:p>
          <a:endParaRPr lang="ru-RU"/>
        </a:p>
      </dgm:t>
    </dgm:pt>
    <dgm:pt modelId="{BB167565-5E4F-480C-A44B-78E5112E870E}" type="sibTrans" cxnId="{7F506278-E6B1-40E0-871E-F32DC44416DA}">
      <dgm:prSet/>
      <dgm:spPr/>
      <dgm:t>
        <a:bodyPr/>
        <a:lstStyle/>
        <a:p>
          <a:endParaRPr lang="ru-RU"/>
        </a:p>
      </dgm:t>
    </dgm:pt>
    <dgm:pt modelId="{F4D4C11C-C120-4BB4-A9EE-3081BAD9AC48}">
      <dgm:prSet phldrT="[Текст]" custT="1"/>
      <dgm:spPr/>
      <dgm:t>
        <a:bodyPr/>
        <a:lstStyle/>
        <a:p>
          <a:r>
            <a:rPr lang="ru-RU" sz="1800" b="1" i="1" dirty="0" smtClean="0"/>
            <a:t>МОК ПРЗ РФ</a:t>
          </a:r>
          <a:endParaRPr lang="ru-RU" sz="1800" b="1" dirty="0"/>
        </a:p>
      </dgm:t>
    </dgm:pt>
    <dgm:pt modelId="{FBD947EB-D042-4BA8-A9A8-77D4FF993E23}" type="parTrans" cxnId="{A2DE0391-6CAE-4DC4-9DA8-E2573899AE1D}">
      <dgm:prSet/>
      <dgm:spPr/>
      <dgm:t>
        <a:bodyPr/>
        <a:lstStyle/>
        <a:p>
          <a:endParaRPr lang="ru-RU"/>
        </a:p>
      </dgm:t>
    </dgm:pt>
    <dgm:pt modelId="{FDFDC6CB-6E17-4B04-AB50-E4EACF61BAAB}" type="sibTrans" cxnId="{A2DE0391-6CAE-4DC4-9DA8-E2573899AE1D}">
      <dgm:prSet/>
      <dgm:spPr/>
      <dgm:t>
        <a:bodyPr/>
        <a:lstStyle/>
        <a:p>
          <a:endParaRPr lang="ru-RU"/>
        </a:p>
      </dgm:t>
    </dgm:pt>
    <dgm:pt modelId="{E7038BF5-FA6A-4144-A685-8CF07FB76569}">
      <dgm:prSet phldrT="[Текст]" custT="1"/>
      <dgm:spPr/>
      <dgm:t>
        <a:bodyPr/>
        <a:lstStyle/>
        <a:p>
          <a:r>
            <a:rPr lang="ru-RU" sz="1800" b="1" dirty="0" smtClean="0"/>
            <a:t>ППО (Уполномоченные по охране труда</a:t>
          </a:r>
          <a:r>
            <a:rPr lang="ru-RU" sz="1800" dirty="0" smtClean="0"/>
            <a:t>)</a:t>
          </a:r>
          <a:endParaRPr lang="ru-RU" sz="1800" dirty="0"/>
        </a:p>
      </dgm:t>
    </dgm:pt>
    <dgm:pt modelId="{60065FE7-A303-455D-929D-AB1A8E45643B}" type="parTrans" cxnId="{9F52CF2E-73B8-4B1A-8790-29FB75D74EA4}">
      <dgm:prSet/>
      <dgm:spPr/>
      <dgm:t>
        <a:bodyPr/>
        <a:lstStyle/>
        <a:p>
          <a:endParaRPr lang="ru-RU"/>
        </a:p>
      </dgm:t>
    </dgm:pt>
    <dgm:pt modelId="{7E78D609-3DCA-4C08-867E-A9D35A3C05D7}" type="sibTrans" cxnId="{9F52CF2E-73B8-4B1A-8790-29FB75D74EA4}">
      <dgm:prSet/>
      <dgm:spPr/>
      <dgm:t>
        <a:bodyPr/>
        <a:lstStyle/>
        <a:p>
          <a:endParaRPr lang="ru-RU"/>
        </a:p>
      </dgm:t>
    </dgm:pt>
    <dgm:pt modelId="{CE5D8D2F-DF68-458A-96D2-0AA01481C3FC}" type="pres">
      <dgm:prSet presAssocID="{AC60CEB2-E2BD-46BC-BAED-69B963AC765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34F227-2791-4BAC-B0D2-1F05E49308D1}" type="pres">
      <dgm:prSet presAssocID="{1807BE79-9E4D-4330-971D-BA1B99432188}" presName="centerShape" presStyleLbl="node0" presStyleIdx="0" presStyleCnt="1"/>
      <dgm:spPr/>
      <dgm:t>
        <a:bodyPr/>
        <a:lstStyle/>
        <a:p>
          <a:endParaRPr lang="ru-RU"/>
        </a:p>
      </dgm:t>
    </dgm:pt>
    <dgm:pt modelId="{BE7D6AF8-836E-4835-97BA-CC4E7F42A2B1}" type="pres">
      <dgm:prSet presAssocID="{15356BB4-E7E0-43A0-A9B5-8A35A23F5C78}" presName="parTrans" presStyleLbl="bgSibTrans2D1" presStyleIdx="0" presStyleCnt="7"/>
      <dgm:spPr/>
      <dgm:t>
        <a:bodyPr/>
        <a:lstStyle/>
        <a:p>
          <a:endParaRPr lang="ru-RU"/>
        </a:p>
      </dgm:t>
    </dgm:pt>
    <dgm:pt modelId="{933E5CDE-8207-4119-AA39-E26C0802C99D}" type="pres">
      <dgm:prSet presAssocID="{8607BFE4-AC11-4E33-BD34-EFCD8266491D}" presName="node" presStyleLbl="node1" presStyleIdx="0" presStyleCnt="7" custScaleX="1619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8FB6CC-CC83-41D5-9B53-A65DED36DDDD}" type="pres">
      <dgm:prSet presAssocID="{62CE21DD-4691-469C-A200-6DE151201C3D}" presName="parTrans" presStyleLbl="bgSibTrans2D1" presStyleIdx="1" presStyleCnt="7"/>
      <dgm:spPr/>
      <dgm:t>
        <a:bodyPr/>
        <a:lstStyle/>
        <a:p>
          <a:endParaRPr lang="ru-RU"/>
        </a:p>
      </dgm:t>
    </dgm:pt>
    <dgm:pt modelId="{374021CE-3B53-4DEF-A986-0A9BCFFA2352}" type="pres">
      <dgm:prSet presAssocID="{AEC20547-6834-4351-8A52-72EC39DB3F1D}" presName="node" presStyleLbl="node1" presStyleIdx="1" presStyleCnt="7" custScaleX="161249" custRadScaleRad="114774" custRadScaleInc="-29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005FB7-28F6-409D-8BD4-42F7275AA22F}" type="pres">
      <dgm:prSet presAssocID="{E6C08BAE-DE91-425C-BC82-D3D90BF8E477}" presName="parTrans" presStyleLbl="bgSibTrans2D1" presStyleIdx="2" presStyleCnt="7"/>
      <dgm:spPr/>
      <dgm:t>
        <a:bodyPr/>
        <a:lstStyle/>
        <a:p>
          <a:endParaRPr lang="ru-RU"/>
        </a:p>
      </dgm:t>
    </dgm:pt>
    <dgm:pt modelId="{F9384CE1-6DD3-4CC0-A684-CD0413F87586}" type="pres">
      <dgm:prSet presAssocID="{FCFD71BA-2247-49CA-8496-3DEEF91172BC}" presName="node" presStyleLbl="node1" presStyleIdx="2" presStyleCnt="7" custScaleX="167622" custScaleY="116274" custRadScaleRad="112678" custRadScaleInc="-109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7CCD55-D2DB-463E-93E3-CF5A7990D6F4}" type="pres">
      <dgm:prSet presAssocID="{4325E506-1846-4CD0-904E-5E8508F18F07}" presName="parTrans" presStyleLbl="bgSibTrans2D1" presStyleIdx="3" presStyleCnt="7"/>
      <dgm:spPr/>
      <dgm:t>
        <a:bodyPr/>
        <a:lstStyle/>
        <a:p>
          <a:endParaRPr lang="ru-RU"/>
        </a:p>
      </dgm:t>
    </dgm:pt>
    <dgm:pt modelId="{422E39C7-BE43-43A0-A66F-E30BBA54FB10}" type="pres">
      <dgm:prSet presAssocID="{5115650A-322D-47AE-AF83-9BBE603FCB0D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26D481-3106-4A0D-BAD6-806D73261D1C}" type="pres">
      <dgm:prSet presAssocID="{6D29634C-49A8-4CE2-9ED2-CFB989459F69}" presName="parTrans" presStyleLbl="bgSibTrans2D1" presStyleIdx="4" presStyleCnt="7"/>
      <dgm:spPr/>
      <dgm:t>
        <a:bodyPr/>
        <a:lstStyle/>
        <a:p>
          <a:endParaRPr lang="ru-RU"/>
        </a:p>
      </dgm:t>
    </dgm:pt>
    <dgm:pt modelId="{6257F9E2-628F-4486-925E-FEEAF1CF9DAD}" type="pres">
      <dgm:prSet presAssocID="{4DEE74CE-B440-47F7-9FE6-C11851AFC50C}" presName="node" presStyleLbl="node1" presStyleIdx="4" presStyleCnt="7" custScaleX="190319" custScaleY="112217" custRadScaleRad="117122" custRadScaleInc="21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7C4FE1-571D-4AC1-BE09-1E00BEEA45D3}" type="pres">
      <dgm:prSet presAssocID="{FBD947EB-D042-4BA8-A9A8-77D4FF993E23}" presName="parTrans" presStyleLbl="bgSibTrans2D1" presStyleIdx="5" presStyleCnt="7"/>
      <dgm:spPr/>
      <dgm:t>
        <a:bodyPr/>
        <a:lstStyle/>
        <a:p>
          <a:endParaRPr lang="ru-RU"/>
        </a:p>
      </dgm:t>
    </dgm:pt>
    <dgm:pt modelId="{EE5B3D5F-19A9-4E13-99CF-F89C2345EFF5}" type="pres">
      <dgm:prSet presAssocID="{F4D4C11C-C120-4BB4-A9EE-3081BAD9AC48}" presName="node" presStyleLbl="node1" presStyleIdx="5" presStyleCnt="7" custScaleX="154043" custRadScaleRad="118045" custRadScaleInc="64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50B0E8-14FD-4FEA-BFDD-6D7B27F3CDE4}" type="pres">
      <dgm:prSet presAssocID="{60065FE7-A303-455D-929D-AB1A8E45643B}" presName="parTrans" presStyleLbl="bgSibTrans2D1" presStyleIdx="6" presStyleCnt="7"/>
      <dgm:spPr/>
      <dgm:t>
        <a:bodyPr/>
        <a:lstStyle/>
        <a:p>
          <a:endParaRPr lang="ru-RU"/>
        </a:p>
      </dgm:t>
    </dgm:pt>
    <dgm:pt modelId="{04AD80EE-E0AB-4784-898D-67AEEDFBEE57}" type="pres">
      <dgm:prSet presAssocID="{E7038BF5-FA6A-4144-A685-8CF07FB76569}" presName="node" presStyleLbl="node1" presStyleIdx="6" presStyleCnt="7" custScaleX="155777" custScaleY="1117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1D394D-D8F1-4B39-9D34-6227AA4E0C63}" type="presOf" srcId="{FBD947EB-D042-4BA8-A9A8-77D4FF993E23}" destId="{E67C4FE1-571D-4AC1-BE09-1E00BEEA45D3}" srcOrd="0" destOrd="0" presId="urn:microsoft.com/office/officeart/2005/8/layout/radial4"/>
    <dgm:cxn modelId="{ED5E35A5-C6A3-4A8F-86E4-46B0EEF806BB}" type="presOf" srcId="{4DEE74CE-B440-47F7-9FE6-C11851AFC50C}" destId="{6257F9E2-628F-4486-925E-FEEAF1CF9DAD}" srcOrd="0" destOrd="0" presId="urn:microsoft.com/office/officeart/2005/8/layout/radial4"/>
    <dgm:cxn modelId="{38A8ECF9-63EF-48C0-B932-1404354365D9}" type="presOf" srcId="{5115650A-322D-47AE-AF83-9BBE603FCB0D}" destId="{422E39C7-BE43-43A0-A66F-E30BBA54FB10}" srcOrd="0" destOrd="0" presId="urn:microsoft.com/office/officeart/2005/8/layout/radial4"/>
    <dgm:cxn modelId="{7F506278-E6B1-40E0-871E-F32DC44416DA}" srcId="{1807BE79-9E4D-4330-971D-BA1B99432188}" destId="{4DEE74CE-B440-47F7-9FE6-C11851AFC50C}" srcOrd="4" destOrd="0" parTransId="{6D29634C-49A8-4CE2-9ED2-CFB989459F69}" sibTransId="{BB167565-5E4F-480C-A44B-78E5112E870E}"/>
    <dgm:cxn modelId="{7895E4B2-1B56-4EE7-A6D7-94D57529A7CC}" type="presOf" srcId="{1807BE79-9E4D-4330-971D-BA1B99432188}" destId="{9E34F227-2791-4BAC-B0D2-1F05E49308D1}" srcOrd="0" destOrd="0" presId="urn:microsoft.com/office/officeart/2005/8/layout/radial4"/>
    <dgm:cxn modelId="{DC08499E-EA05-4323-85B1-5427C9173FE6}" type="presOf" srcId="{E6C08BAE-DE91-425C-BC82-D3D90BF8E477}" destId="{90005FB7-28F6-409D-8BD4-42F7275AA22F}" srcOrd="0" destOrd="0" presId="urn:microsoft.com/office/officeart/2005/8/layout/radial4"/>
    <dgm:cxn modelId="{00255922-DD8C-4D42-9FD9-E04C86E6470D}" type="presOf" srcId="{AEC20547-6834-4351-8A52-72EC39DB3F1D}" destId="{374021CE-3B53-4DEF-A986-0A9BCFFA2352}" srcOrd="0" destOrd="0" presId="urn:microsoft.com/office/officeart/2005/8/layout/radial4"/>
    <dgm:cxn modelId="{243D8A99-5A04-4EDD-B10F-3E9D980BC876}" type="presOf" srcId="{AC60CEB2-E2BD-46BC-BAED-69B963AC7656}" destId="{CE5D8D2F-DF68-458A-96D2-0AA01481C3FC}" srcOrd="0" destOrd="0" presId="urn:microsoft.com/office/officeart/2005/8/layout/radial4"/>
    <dgm:cxn modelId="{BB795878-60EF-4F31-8985-AFB3E02FDE5B}" type="presOf" srcId="{FCFD71BA-2247-49CA-8496-3DEEF91172BC}" destId="{F9384CE1-6DD3-4CC0-A684-CD0413F87586}" srcOrd="0" destOrd="0" presId="urn:microsoft.com/office/officeart/2005/8/layout/radial4"/>
    <dgm:cxn modelId="{A755F97D-2B54-4D96-A751-22ED8A08CC1F}" srcId="{AC60CEB2-E2BD-46BC-BAED-69B963AC7656}" destId="{1807BE79-9E4D-4330-971D-BA1B99432188}" srcOrd="0" destOrd="0" parTransId="{DA209ABF-E410-40AE-A681-F654E9EA7295}" sibTransId="{8F667E1A-BBFA-4D54-B09F-0FA541CEBA81}"/>
    <dgm:cxn modelId="{F2C30262-02AA-4CD5-B44D-BA08AFE2EFAD}" srcId="{1807BE79-9E4D-4330-971D-BA1B99432188}" destId="{8607BFE4-AC11-4E33-BD34-EFCD8266491D}" srcOrd="0" destOrd="0" parTransId="{15356BB4-E7E0-43A0-A9B5-8A35A23F5C78}" sibTransId="{6C34710E-739F-41B7-AD18-5631E438DCF4}"/>
    <dgm:cxn modelId="{C4A78B1E-F932-4D2E-93E9-21A1709B99E8}" srcId="{1807BE79-9E4D-4330-971D-BA1B99432188}" destId="{AEC20547-6834-4351-8A52-72EC39DB3F1D}" srcOrd="1" destOrd="0" parTransId="{62CE21DD-4691-469C-A200-6DE151201C3D}" sibTransId="{45A554D2-51D9-4CA2-9DC0-21761980C7F1}"/>
    <dgm:cxn modelId="{942206D8-0D73-4E7A-8B43-B9CC2D453F14}" srcId="{1807BE79-9E4D-4330-971D-BA1B99432188}" destId="{5115650A-322D-47AE-AF83-9BBE603FCB0D}" srcOrd="3" destOrd="0" parTransId="{4325E506-1846-4CD0-904E-5E8508F18F07}" sibTransId="{4CB276A8-03B0-4CA5-BBB7-7E961D968C6E}"/>
    <dgm:cxn modelId="{33D2958C-06D0-4DCF-9086-6F35D6F9FBCD}" type="presOf" srcId="{8607BFE4-AC11-4E33-BD34-EFCD8266491D}" destId="{933E5CDE-8207-4119-AA39-E26C0802C99D}" srcOrd="0" destOrd="0" presId="urn:microsoft.com/office/officeart/2005/8/layout/radial4"/>
    <dgm:cxn modelId="{C82E5FF7-FE83-4BD9-964D-BF2AA4D1C798}" type="presOf" srcId="{15356BB4-E7E0-43A0-A9B5-8A35A23F5C78}" destId="{BE7D6AF8-836E-4835-97BA-CC4E7F42A2B1}" srcOrd="0" destOrd="0" presId="urn:microsoft.com/office/officeart/2005/8/layout/radial4"/>
    <dgm:cxn modelId="{CCCF1E97-79EE-413F-96A5-D36474829A8E}" type="presOf" srcId="{6D29634C-49A8-4CE2-9ED2-CFB989459F69}" destId="{F126D481-3106-4A0D-BAD6-806D73261D1C}" srcOrd="0" destOrd="0" presId="urn:microsoft.com/office/officeart/2005/8/layout/radial4"/>
    <dgm:cxn modelId="{9F52CF2E-73B8-4B1A-8790-29FB75D74EA4}" srcId="{1807BE79-9E4D-4330-971D-BA1B99432188}" destId="{E7038BF5-FA6A-4144-A685-8CF07FB76569}" srcOrd="6" destOrd="0" parTransId="{60065FE7-A303-455D-929D-AB1A8E45643B}" sibTransId="{7E78D609-3DCA-4C08-867E-A9D35A3C05D7}"/>
    <dgm:cxn modelId="{67B708B2-9953-47A0-B964-14FEF0A6C26E}" type="presOf" srcId="{F4D4C11C-C120-4BB4-A9EE-3081BAD9AC48}" destId="{EE5B3D5F-19A9-4E13-99CF-F89C2345EFF5}" srcOrd="0" destOrd="0" presId="urn:microsoft.com/office/officeart/2005/8/layout/radial4"/>
    <dgm:cxn modelId="{EA546EF0-F093-48E6-8161-7A8EF27B1392}" type="presOf" srcId="{E7038BF5-FA6A-4144-A685-8CF07FB76569}" destId="{04AD80EE-E0AB-4784-898D-67AEEDFBEE57}" srcOrd="0" destOrd="0" presId="urn:microsoft.com/office/officeart/2005/8/layout/radial4"/>
    <dgm:cxn modelId="{A2DE0391-6CAE-4DC4-9DA8-E2573899AE1D}" srcId="{1807BE79-9E4D-4330-971D-BA1B99432188}" destId="{F4D4C11C-C120-4BB4-A9EE-3081BAD9AC48}" srcOrd="5" destOrd="0" parTransId="{FBD947EB-D042-4BA8-A9A8-77D4FF993E23}" sibTransId="{FDFDC6CB-6E17-4B04-AB50-E4EACF61BAAB}"/>
    <dgm:cxn modelId="{25DDFE55-8621-4B06-BB11-EFF4CFA26348}" srcId="{1807BE79-9E4D-4330-971D-BA1B99432188}" destId="{FCFD71BA-2247-49CA-8496-3DEEF91172BC}" srcOrd="2" destOrd="0" parTransId="{E6C08BAE-DE91-425C-BC82-D3D90BF8E477}" sibTransId="{2E0534DF-85FA-4F05-9647-1A567379BD9B}"/>
    <dgm:cxn modelId="{BF128E3A-F934-4F9B-A09D-2049E4646238}" type="presOf" srcId="{60065FE7-A303-455D-929D-AB1A8E45643B}" destId="{B250B0E8-14FD-4FEA-BFDD-6D7B27F3CDE4}" srcOrd="0" destOrd="0" presId="urn:microsoft.com/office/officeart/2005/8/layout/radial4"/>
    <dgm:cxn modelId="{8937BEB1-D63A-4385-AFD6-62F97E75B93D}" type="presOf" srcId="{4325E506-1846-4CD0-904E-5E8508F18F07}" destId="{717CCD55-D2DB-463E-93E3-CF5A7990D6F4}" srcOrd="0" destOrd="0" presId="urn:microsoft.com/office/officeart/2005/8/layout/radial4"/>
    <dgm:cxn modelId="{BD2A0007-69B1-4449-BB1F-E6676F9CF72E}" type="presOf" srcId="{62CE21DD-4691-469C-A200-6DE151201C3D}" destId="{418FB6CC-CC83-41D5-9B53-A65DED36DDDD}" srcOrd="0" destOrd="0" presId="urn:microsoft.com/office/officeart/2005/8/layout/radial4"/>
    <dgm:cxn modelId="{4EF8DB3B-99C1-48CE-A498-231C01FDFFDF}" type="presParOf" srcId="{CE5D8D2F-DF68-458A-96D2-0AA01481C3FC}" destId="{9E34F227-2791-4BAC-B0D2-1F05E49308D1}" srcOrd="0" destOrd="0" presId="urn:microsoft.com/office/officeart/2005/8/layout/radial4"/>
    <dgm:cxn modelId="{858DF6AD-99EB-4025-8C2B-E4649EB7613D}" type="presParOf" srcId="{CE5D8D2F-DF68-458A-96D2-0AA01481C3FC}" destId="{BE7D6AF8-836E-4835-97BA-CC4E7F42A2B1}" srcOrd="1" destOrd="0" presId="urn:microsoft.com/office/officeart/2005/8/layout/radial4"/>
    <dgm:cxn modelId="{CA7ACE29-3A85-4160-BBE4-BD7170F1829C}" type="presParOf" srcId="{CE5D8D2F-DF68-458A-96D2-0AA01481C3FC}" destId="{933E5CDE-8207-4119-AA39-E26C0802C99D}" srcOrd="2" destOrd="0" presId="urn:microsoft.com/office/officeart/2005/8/layout/radial4"/>
    <dgm:cxn modelId="{879705BC-9760-444F-890A-3B8A74C4D151}" type="presParOf" srcId="{CE5D8D2F-DF68-458A-96D2-0AA01481C3FC}" destId="{418FB6CC-CC83-41D5-9B53-A65DED36DDDD}" srcOrd="3" destOrd="0" presId="urn:microsoft.com/office/officeart/2005/8/layout/radial4"/>
    <dgm:cxn modelId="{58BB5DD0-6C1A-4CAE-AFF9-24DD207799B6}" type="presParOf" srcId="{CE5D8D2F-DF68-458A-96D2-0AA01481C3FC}" destId="{374021CE-3B53-4DEF-A986-0A9BCFFA2352}" srcOrd="4" destOrd="0" presId="urn:microsoft.com/office/officeart/2005/8/layout/radial4"/>
    <dgm:cxn modelId="{F6BC2399-7BF0-4B20-A80B-0841CD8AA5EE}" type="presParOf" srcId="{CE5D8D2F-DF68-458A-96D2-0AA01481C3FC}" destId="{90005FB7-28F6-409D-8BD4-42F7275AA22F}" srcOrd="5" destOrd="0" presId="urn:microsoft.com/office/officeart/2005/8/layout/radial4"/>
    <dgm:cxn modelId="{67023148-C652-45DC-ACC2-EF0212B4E9BF}" type="presParOf" srcId="{CE5D8D2F-DF68-458A-96D2-0AA01481C3FC}" destId="{F9384CE1-6DD3-4CC0-A684-CD0413F87586}" srcOrd="6" destOrd="0" presId="urn:microsoft.com/office/officeart/2005/8/layout/radial4"/>
    <dgm:cxn modelId="{DC8BE33A-C489-4B66-8456-2CE41F4A6818}" type="presParOf" srcId="{CE5D8D2F-DF68-458A-96D2-0AA01481C3FC}" destId="{717CCD55-D2DB-463E-93E3-CF5A7990D6F4}" srcOrd="7" destOrd="0" presId="urn:microsoft.com/office/officeart/2005/8/layout/radial4"/>
    <dgm:cxn modelId="{E2DC27D4-A006-4189-908F-9816EC388853}" type="presParOf" srcId="{CE5D8D2F-DF68-458A-96D2-0AA01481C3FC}" destId="{422E39C7-BE43-43A0-A66F-E30BBA54FB10}" srcOrd="8" destOrd="0" presId="urn:microsoft.com/office/officeart/2005/8/layout/radial4"/>
    <dgm:cxn modelId="{D280CE42-EB1E-486E-AE53-3CCDB52397FB}" type="presParOf" srcId="{CE5D8D2F-DF68-458A-96D2-0AA01481C3FC}" destId="{F126D481-3106-4A0D-BAD6-806D73261D1C}" srcOrd="9" destOrd="0" presId="urn:microsoft.com/office/officeart/2005/8/layout/radial4"/>
    <dgm:cxn modelId="{52027F89-547E-4338-B47A-B813526BD29A}" type="presParOf" srcId="{CE5D8D2F-DF68-458A-96D2-0AA01481C3FC}" destId="{6257F9E2-628F-4486-925E-FEEAF1CF9DAD}" srcOrd="10" destOrd="0" presId="urn:microsoft.com/office/officeart/2005/8/layout/radial4"/>
    <dgm:cxn modelId="{82E13ED8-64F3-44DF-B812-C5F4C75B75B4}" type="presParOf" srcId="{CE5D8D2F-DF68-458A-96D2-0AA01481C3FC}" destId="{E67C4FE1-571D-4AC1-BE09-1E00BEEA45D3}" srcOrd="11" destOrd="0" presId="urn:microsoft.com/office/officeart/2005/8/layout/radial4"/>
    <dgm:cxn modelId="{28BBF4B4-43BA-493B-8A8F-C3BC2045702E}" type="presParOf" srcId="{CE5D8D2F-DF68-458A-96D2-0AA01481C3FC}" destId="{EE5B3D5F-19A9-4E13-99CF-F89C2345EFF5}" srcOrd="12" destOrd="0" presId="urn:microsoft.com/office/officeart/2005/8/layout/radial4"/>
    <dgm:cxn modelId="{0924F9B0-40DA-4E63-A580-60C7EC4BB02F}" type="presParOf" srcId="{CE5D8D2F-DF68-458A-96D2-0AA01481C3FC}" destId="{B250B0E8-14FD-4FEA-BFDD-6D7B27F3CDE4}" srcOrd="13" destOrd="0" presId="urn:microsoft.com/office/officeart/2005/8/layout/radial4"/>
    <dgm:cxn modelId="{F78E60D3-9088-4A6E-ACB5-6F59A9C84A0B}" type="presParOf" srcId="{CE5D8D2F-DF68-458A-96D2-0AA01481C3FC}" destId="{04AD80EE-E0AB-4784-898D-67AEEDFBEE57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187E7D-711A-4B10-8F06-57A31187AB1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EA83D65-7B87-468E-B0C1-265519548BBF}">
      <dgm:prSet phldrT="[Текст]" custT="1"/>
      <dgm:spPr/>
      <dgm:t>
        <a:bodyPr/>
        <a:lstStyle/>
        <a:p>
          <a:r>
            <a:rPr lang="ru-RU" sz="2000" b="1" dirty="0" smtClean="0"/>
            <a:t>1) Лечение в профсоюзных здравницах, которые предоставляют 20% скидку членам профсоюза</a:t>
          </a:r>
          <a:endParaRPr lang="ru-RU" sz="2000" b="1" dirty="0"/>
        </a:p>
      </dgm:t>
    </dgm:pt>
    <dgm:pt modelId="{E71E8BE2-1D12-4212-8966-5A800FC94A83}" type="parTrans" cxnId="{B414FFBF-B35C-4A88-B51F-BFEDC47F12AF}">
      <dgm:prSet/>
      <dgm:spPr/>
      <dgm:t>
        <a:bodyPr/>
        <a:lstStyle/>
        <a:p>
          <a:endParaRPr lang="ru-RU"/>
        </a:p>
      </dgm:t>
    </dgm:pt>
    <dgm:pt modelId="{23C0D431-7276-44EF-A581-CABABEA35948}" type="sibTrans" cxnId="{B414FFBF-B35C-4A88-B51F-BFEDC47F12AF}">
      <dgm:prSet/>
      <dgm:spPr/>
      <dgm:t>
        <a:bodyPr/>
        <a:lstStyle/>
        <a:p>
          <a:endParaRPr lang="ru-RU"/>
        </a:p>
      </dgm:t>
    </dgm:pt>
    <dgm:pt modelId="{853CC474-D23A-4C3B-9623-C28559C7BEEF}">
      <dgm:prSet phldrT="[Текст]" custT="1"/>
      <dgm:spPr/>
      <dgm:t>
        <a:bodyPr/>
        <a:lstStyle/>
        <a:p>
          <a:r>
            <a:rPr lang="ru-RU" sz="2000" b="1" dirty="0" smtClean="0"/>
            <a:t>2) Лечение на курортах любой формы собственности с частичной профсоюзной компенсацией (от четырех до десяти тысяч рублей) за счет созданного обкомом 2-х </a:t>
          </a:r>
          <a:r>
            <a:rPr lang="ru-RU" sz="2000" b="1" dirty="0" err="1" smtClean="0"/>
            <a:t>уровнего</a:t>
          </a:r>
          <a:r>
            <a:rPr lang="ru-RU" sz="2000" b="1" dirty="0" smtClean="0"/>
            <a:t> Фонда оздоровления (в обкоме  и местных организациях) для членов профсоюза.</a:t>
          </a:r>
          <a:endParaRPr lang="ru-RU" sz="2000" b="1" dirty="0"/>
        </a:p>
      </dgm:t>
    </dgm:pt>
    <dgm:pt modelId="{E539EF68-4D58-476C-9F3A-043D5C58EBD1}" type="parTrans" cxnId="{B5B7B409-06AE-4A94-921F-504887B96516}">
      <dgm:prSet/>
      <dgm:spPr/>
      <dgm:t>
        <a:bodyPr/>
        <a:lstStyle/>
        <a:p>
          <a:endParaRPr lang="ru-RU"/>
        </a:p>
      </dgm:t>
    </dgm:pt>
    <dgm:pt modelId="{9370F02B-2288-4ECA-97DA-56FB0554A771}" type="sibTrans" cxnId="{B5B7B409-06AE-4A94-921F-504887B96516}">
      <dgm:prSet/>
      <dgm:spPr/>
      <dgm:t>
        <a:bodyPr/>
        <a:lstStyle/>
        <a:p>
          <a:endParaRPr lang="ru-RU"/>
        </a:p>
      </dgm:t>
    </dgm:pt>
    <dgm:pt modelId="{30AF81B3-CCA6-408D-924E-BB4D06D49E3F}">
      <dgm:prSet custT="1"/>
      <dgm:spPr/>
      <dgm:t>
        <a:bodyPr/>
        <a:lstStyle/>
        <a:p>
          <a:r>
            <a:rPr lang="ru-RU" sz="2000" b="1" dirty="0" smtClean="0"/>
            <a:t>3) Лечение (реабилитация) за счет средств ОМС, которое обходится для работника бесплатно.</a:t>
          </a:r>
          <a:endParaRPr lang="ru-RU" sz="2000" b="1" dirty="0"/>
        </a:p>
      </dgm:t>
    </dgm:pt>
    <dgm:pt modelId="{5FC9C614-0648-48A1-B9CD-61E698114FC9}" type="parTrans" cxnId="{45DCD43F-ED05-47FF-9784-F20054DB3236}">
      <dgm:prSet/>
      <dgm:spPr/>
      <dgm:t>
        <a:bodyPr/>
        <a:lstStyle/>
        <a:p>
          <a:endParaRPr lang="ru-RU"/>
        </a:p>
      </dgm:t>
    </dgm:pt>
    <dgm:pt modelId="{2B736627-79EB-4DED-AD68-177666D0574D}" type="sibTrans" cxnId="{45DCD43F-ED05-47FF-9784-F20054DB3236}">
      <dgm:prSet/>
      <dgm:spPr/>
      <dgm:t>
        <a:bodyPr/>
        <a:lstStyle/>
        <a:p>
          <a:endParaRPr lang="ru-RU"/>
        </a:p>
      </dgm:t>
    </dgm:pt>
    <dgm:pt modelId="{8D108A82-25E7-41EE-8D19-6FDDD2B022FD}">
      <dgm:prSet custT="1"/>
      <dgm:spPr/>
      <dgm:t>
        <a:bodyPr/>
        <a:lstStyle/>
        <a:p>
          <a:r>
            <a:rPr lang="ru-RU" sz="2000" b="1" dirty="0" smtClean="0"/>
            <a:t>4) Компенсация родителям за отдых детей в соответствии с Постановлением Правительства №- 783/39 от 25.10.2016 года</a:t>
          </a:r>
          <a:endParaRPr lang="ru-RU" sz="2000" b="1" dirty="0"/>
        </a:p>
      </dgm:t>
    </dgm:pt>
    <dgm:pt modelId="{1C730FEA-1AC4-46A6-81BE-A712FAF527D5}" type="parTrans" cxnId="{66E659CD-B85D-42C8-BA96-E0614C3EB5B4}">
      <dgm:prSet/>
      <dgm:spPr/>
      <dgm:t>
        <a:bodyPr/>
        <a:lstStyle/>
        <a:p>
          <a:endParaRPr lang="ru-RU"/>
        </a:p>
      </dgm:t>
    </dgm:pt>
    <dgm:pt modelId="{A059CD41-B1FC-4CB0-9C81-289B9743DA5A}" type="sibTrans" cxnId="{66E659CD-B85D-42C8-BA96-E0614C3EB5B4}">
      <dgm:prSet/>
      <dgm:spPr/>
      <dgm:t>
        <a:bodyPr/>
        <a:lstStyle/>
        <a:p>
          <a:endParaRPr lang="ru-RU"/>
        </a:p>
      </dgm:t>
    </dgm:pt>
    <dgm:pt modelId="{712024E9-B2C7-44E6-AD1F-D02B3B8FCEC6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9341BF44-51A6-44F4-89F0-D7CF5A754199}" type="sibTrans" cxnId="{9B6AD6A7-7648-4509-AD54-029F57B65DA3}">
      <dgm:prSet/>
      <dgm:spPr/>
      <dgm:t>
        <a:bodyPr/>
        <a:lstStyle/>
        <a:p>
          <a:endParaRPr lang="ru-RU"/>
        </a:p>
      </dgm:t>
    </dgm:pt>
    <dgm:pt modelId="{B892BA6D-C792-4DE0-9F39-B3213619978C}" type="parTrans" cxnId="{9B6AD6A7-7648-4509-AD54-029F57B65DA3}">
      <dgm:prSet/>
      <dgm:spPr/>
      <dgm:t>
        <a:bodyPr/>
        <a:lstStyle/>
        <a:p>
          <a:endParaRPr lang="ru-RU"/>
        </a:p>
      </dgm:t>
    </dgm:pt>
    <dgm:pt modelId="{46F680FB-E5B0-4439-9AD8-82C4F71EEB58}" type="pres">
      <dgm:prSet presAssocID="{33187E7D-711A-4B10-8F06-57A31187AB1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0514AE1-D842-4BCF-BB91-67E69C5DF621}" type="pres">
      <dgm:prSet presAssocID="{712024E9-B2C7-44E6-AD1F-D02B3B8FCEC6}" presName="thickLine" presStyleLbl="alignNode1" presStyleIdx="0" presStyleCnt="1"/>
      <dgm:spPr/>
    </dgm:pt>
    <dgm:pt modelId="{2901FF71-F3B7-4FEE-960A-8973879FFDE4}" type="pres">
      <dgm:prSet presAssocID="{712024E9-B2C7-44E6-AD1F-D02B3B8FCEC6}" presName="horz1" presStyleCnt="0"/>
      <dgm:spPr/>
    </dgm:pt>
    <dgm:pt modelId="{637034E2-827F-4BB3-9098-60AEC57932A9}" type="pres">
      <dgm:prSet presAssocID="{712024E9-B2C7-44E6-AD1F-D02B3B8FCEC6}" presName="tx1" presStyleLbl="revTx" presStyleIdx="0" presStyleCnt="5" custScaleX="57025"/>
      <dgm:spPr/>
      <dgm:t>
        <a:bodyPr/>
        <a:lstStyle/>
        <a:p>
          <a:endParaRPr lang="ru-RU"/>
        </a:p>
      </dgm:t>
    </dgm:pt>
    <dgm:pt modelId="{94746329-CD00-4498-BFE5-5857DC7AEA78}" type="pres">
      <dgm:prSet presAssocID="{712024E9-B2C7-44E6-AD1F-D02B3B8FCEC6}" presName="vert1" presStyleCnt="0"/>
      <dgm:spPr/>
    </dgm:pt>
    <dgm:pt modelId="{16DFC438-EA69-41FC-9DFE-C2C74DC427A8}" type="pres">
      <dgm:prSet presAssocID="{BEA83D65-7B87-468E-B0C1-265519548BBF}" presName="vertSpace2a" presStyleCnt="0"/>
      <dgm:spPr/>
    </dgm:pt>
    <dgm:pt modelId="{AFC658C9-1782-4BE0-B20B-48F4CD5C676E}" type="pres">
      <dgm:prSet presAssocID="{BEA83D65-7B87-468E-B0C1-265519548BBF}" presName="horz2" presStyleCnt="0"/>
      <dgm:spPr/>
    </dgm:pt>
    <dgm:pt modelId="{16529CA7-D9BA-4780-9D83-EE7C9DD2E823}" type="pres">
      <dgm:prSet presAssocID="{BEA83D65-7B87-468E-B0C1-265519548BBF}" presName="horzSpace2" presStyleCnt="0"/>
      <dgm:spPr/>
    </dgm:pt>
    <dgm:pt modelId="{7D7309E0-184F-4F09-B314-BD71B9B09C36}" type="pres">
      <dgm:prSet presAssocID="{BEA83D65-7B87-468E-B0C1-265519548BBF}" presName="tx2" presStyleLbl="revTx" presStyleIdx="1" presStyleCnt="5" custScaleY="51718"/>
      <dgm:spPr/>
      <dgm:t>
        <a:bodyPr/>
        <a:lstStyle/>
        <a:p>
          <a:endParaRPr lang="ru-RU"/>
        </a:p>
      </dgm:t>
    </dgm:pt>
    <dgm:pt modelId="{E9307210-B501-49DA-AE1B-346F8B7DFF77}" type="pres">
      <dgm:prSet presAssocID="{BEA83D65-7B87-468E-B0C1-265519548BBF}" presName="vert2" presStyleCnt="0"/>
      <dgm:spPr/>
    </dgm:pt>
    <dgm:pt modelId="{EB356D92-2855-40CC-AC99-81402340387A}" type="pres">
      <dgm:prSet presAssocID="{BEA83D65-7B87-468E-B0C1-265519548BBF}" presName="thinLine2b" presStyleLbl="callout" presStyleIdx="0" presStyleCnt="4"/>
      <dgm:spPr/>
    </dgm:pt>
    <dgm:pt modelId="{C15A849B-EAFA-4700-8605-C163195596D6}" type="pres">
      <dgm:prSet presAssocID="{BEA83D65-7B87-468E-B0C1-265519548BBF}" presName="vertSpace2b" presStyleCnt="0"/>
      <dgm:spPr/>
    </dgm:pt>
    <dgm:pt modelId="{340C290B-06DA-4C4D-810E-8E5F8C833145}" type="pres">
      <dgm:prSet presAssocID="{853CC474-D23A-4C3B-9623-C28559C7BEEF}" presName="horz2" presStyleCnt="0"/>
      <dgm:spPr/>
    </dgm:pt>
    <dgm:pt modelId="{757B9F90-3F8B-487C-B05C-791B1DF779EA}" type="pres">
      <dgm:prSet presAssocID="{853CC474-D23A-4C3B-9623-C28559C7BEEF}" presName="horzSpace2" presStyleCnt="0"/>
      <dgm:spPr/>
    </dgm:pt>
    <dgm:pt modelId="{0D6268B1-12AD-44C5-AB2A-EA954E45F8CE}" type="pres">
      <dgm:prSet presAssocID="{853CC474-D23A-4C3B-9623-C28559C7BEEF}" presName="tx2" presStyleLbl="revTx" presStyleIdx="2" presStyleCnt="5"/>
      <dgm:spPr/>
      <dgm:t>
        <a:bodyPr/>
        <a:lstStyle/>
        <a:p>
          <a:endParaRPr lang="ru-RU"/>
        </a:p>
      </dgm:t>
    </dgm:pt>
    <dgm:pt modelId="{117BC36F-C214-4BFF-8C7A-A022EB37AA6B}" type="pres">
      <dgm:prSet presAssocID="{853CC474-D23A-4C3B-9623-C28559C7BEEF}" presName="vert2" presStyleCnt="0"/>
      <dgm:spPr/>
    </dgm:pt>
    <dgm:pt modelId="{2666A364-C36E-46D0-92F7-95F0C4D4312E}" type="pres">
      <dgm:prSet presAssocID="{853CC474-D23A-4C3B-9623-C28559C7BEEF}" presName="thinLine2b" presStyleLbl="callout" presStyleIdx="1" presStyleCnt="4"/>
      <dgm:spPr/>
    </dgm:pt>
    <dgm:pt modelId="{2A417CB7-2924-40CE-8231-B4EC1C543939}" type="pres">
      <dgm:prSet presAssocID="{853CC474-D23A-4C3B-9623-C28559C7BEEF}" presName="vertSpace2b" presStyleCnt="0"/>
      <dgm:spPr/>
    </dgm:pt>
    <dgm:pt modelId="{2D090D85-46C5-4B51-9FB7-D83DB61D085D}" type="pres">
      <dgm:prSet presAssocID="{30AF81B3-CCA6-408D-924E-BB4D06D49E3F}" presName="horz2" presStyleCnt="0"/>
      <dgm:spPr/>
    </dgm:pt>
    <dgm:pt modelId="{4BE509ED-D1B5-493E-9FDC-A0CDF4D65200}" type="pres">
      <dgm:prSet presAssocID="{30AF81B3-CCA6-408D-924E-BB4D06D49E3F}" presName="horzSpace2" presStyleCnt="0"/>
      <dgm:spPr/>
    </dgm:pt>
    <dgm:pt modelId="{1D390140-9957-48D1-8FA4-624072A4BDD7}" type="pres">
      <dgm:prSet presAssocID="{30AF81B3-CCA6-408D-924E-BB4D06D49E3F}" presName="tx2" presStyleLbl="revTx" presStyleIdx="3" presStyleCnt="5" custScaleY="50738"/>
      <dgm:spPr/>
      <dgm:t>
        <a:bodyPr/>
        <a:lstStyle/>
        <a:p>
          <a:endParaRPr lang="ru-RU"/>
        </a:p>
      </dgm:t>
    </dgm:pt>
    <dgm:pt modelId="{C02F561E-AB3C-4170-8935-A50A15CE71EB}" type="pres">
      <dgm:prSet presAssocID="{30AF81B3-CCA6-408D-924E-BB4D06D49E3F}" presName="vert2" presStyleCnt="0"/>
      <dgm:spPr/>
    </dgm:pt>
    <dgm:pt modelId="{13293D64-DEE3-495E-BD79-97BF6085392F}" type="pres">
      <dgm:prSet presAssocID="{30AF81B3-CCA6-408D-924E-BB4D06D49E3F}" presName="thinLine2b" presStyleLbl="callout" presStyleIdx="2" presStyleCnt="4"/>
      <dgm:spPr/>
    </dgm:pt>
    <dgm:pt modelId="{B4F7737D-CBCC-4A34-9BC8-298509530B9F}" type="pres">
      <dgm:prSet presAssocID="{30AF81B3-CCA6-408D-924E-BB4D06D49E3F}" presName="vertSpace2b" presStyleCnt="0"/>
      <dgm:spPr/>
    </dgm:pt>
    <dgm:pt modelId="{8593D9B7-43CD-4B8F-A39D-4FD0F65DED66}" type="pres">
      <dgm:prSet presAssocID="{8D108A82-25E7-41EE-8D19-6FDDD2B022FD}" presName="horz2" presStyleCnt="0"/>
      <dgm:spPr/>
    </dgm:pt>
    <dgm:pt modelId="{4A6250AC-7854-4920-966E-CC7E680922F9}" type="pres">
      <dgm:prSet presAssocID="{8D108A82-25E7-41EE-8D19-6FDDD2B022FD}" presName="horzSpace2" presStyleCnt="0"/>
      <dgm:spPr/>
    </dgm:pt>
    <dgm:pt modelId="{A1CDCD0D-65FD-45D4-9FE6-8A6508518553}" type="pres">
      <dgm:prSet presAssocID="{8D108A82-25E7-41EE-8D19-6FDDD2B022FD}" presName="tx2" presStyleLbl="revTx" presStyleIdx="4" presStyleCnt="5" custScaleY="54303"/>
      <dgm:spPr/>
      <dgm:t>
        <a:bodyPr/>
        <a:lstStyle/>
        <a:p>
          <a:endParaRPr lang="ru-RU"/>
        </a:p>
      </dgm:t>
    </dgm:pt>
    <dgm:pt modelId="{73D68485-2B00-4D72-8922-E9EC4D00397F}" type="pres">
      <dgm:prSet presAssocID="{8D108A82-25E7-41EE-8D19-6FDDD2B022FD}" presName="vert2" presStyleCnt="0"/>
      <dgm:spPr/>
    </dgm:pt>
    <dgm:pt modelId="{8917074C-88E1-46E6-83B5-D579E130AA84}" type="pres">
      <dgm:prSet presAssocID="{8D108A82-25E7-41EE-8D19-6FDDD2B022FD}" presName="thinLine2b" presStyleLbl="callout" presStyleIdx="3" presStyleCnt="4"/>
      <dgm:spPr/>
    </dgm:pt>
    <dgm:pt modelId="{56229BE3-D3E9-495C-B673-62B7CD263F40}" type="pres">
      <dgm:prSet presAssocID="{8D108A82-25E7-41EE-8D19-6FDDD2B022FD}" presName="vertSpace2b" presStyleCnt="0"/>
      <dgm:spPr/>
    </dgm:pt>
  </dgm:ptLst>
  <dgm:cxnLst>
    <dgm:cxn modelId="{B414FFBF-B35C-4A88-B51F-BFEDC47F12AF}" srcId="{712024E9-B2C7-44E6-AD1F-D02B3B8FCEC6}" destId="{BEA83D65-7B87-468E-B0C1-265519548BBF}" srcOrd="0" destOrd="0" parTransId="{E71E8BE2-1D12-4212-8966-5A800FC94A83}" sibTransId="{23C0D431-7276-44EF-A581-CABABEA35948}"/>
    <dgm:cxn modelId="{D84C0564-8125-4A2E-A9FA-491769D7EA22}" type="presOf" srcId="{33187E7D-711A-4B10-8F06-57A31187AB1C}" destId="{46F680FB-E5B0-4439-9AD8-82C4F71EEB58}" srcOrd="0" destOrd="0" presId="urn:microsoft.com/office/officeart/2008/layout/LinedList"/>
    <dgm:cxn modelId="{66E659CD-B85D-42C8-BA96-E0614C3EB5B4}" srcId="{712024E9-B2C7-44E6-AD1F-D02B3B8FCEC6}" destId="{8D108A82-25E7-41EE-8D19-6FDDD2B022FD}" srcOrd="3" destOrd="0" parTransId="{1C730FEA-1AC4-46A6-81BE-A712FAF527D5}" sibTransId="{A059CD41-B1FC-4CB0-9C81-289B9743DA5A}"/>
    <dgm:cxn modelId="{45DCD43F-ED05-47FF-9784-F20054DB3236}" srcId="{712024E9-B2C7-44E6-AD1F-D02B3B8FCEC6}" destId="{30AF81B3-CCA6-408D-924E-BB4D06D49E3F}" srcOrd="2" destOrd="0" parTransId="{5FC9C614-0648-48A1-B9CD-61E698114FC9}" sibTransId="{2B736627-79EB-4DED-AD68-177666D0574D}"/>
    <dgm:cxn modelId="{0079FBA3-9CF6-4F6E-A43A-11D211B4BD87}" type="presOf" srcId="{712024E9-B2C7-44E6-AD1F-D02B3B8FCEC6}" destId="{637034E2-827F-4BB3-9098-60AEC57932A9}" srcOrd="0" destOrd="0" presId="urn:microsoft.com/office/officeart/2008/layout/LinedList"/>
    <dgm:cxn modelId="{39490989-0513-42AC-A26B-958696430F1A}" type="presOf" srcId="{BEA83D65-7B87-468E-B0C1-265519548BBF}" destId="{7D7309E0-184F-4F09-B314-BD71B9B09C36}" srcOrd="0" destOrd="0" presId="urn:microsoft.com/office/officeart/2008/layout/LinedList"/>
    <dgm:cxn modelId="{B5B7B409-06AE-4A94-921F-504887B96516}" srcId="{712024E9-B2C7-44E6-AD1F-D02B3B8FCEC6}" destId="{853CC474-D23A-4C3B-9623-C28559C7BEEF}" srcOrd="1" destOrd="0" parTransId="{E539EF68-4D58-476C-9F3A-043D5C58EBD1}" sibTransId="{9370F02B-2288-4ECA-97DA-56FB0554A771}"/>
    <dgm:cxn modelId="{9B6AD6A7-7648-4509-AD54-029F57B65DA3}" srcId="{33187E7D-711A-4B10-8F06-57A31187AB1C}" destId="{712024E9-B2C7-44E6-AD1F-D02B3B8FCEC6}" srcOrd="0" destOrd="0" parTransId="{B892BA6D-C792-4DE0-9F39-B3213619978C}" sibTransId="{9341BF44-51A6-44F4-89F0-D7CF5A754199}"/>
    <dgm:cxn modelId="{DDBD7A51-F07B-497C-ABCE-F4ED35AC7577}" type="presOf" srcId="{8D108A82-25E7-41EE-8D19-6FDDD2B022FD}" destId="{A1CDCD0D-65FD-45D4-9FE6-8A6508518553}" srcOrd="0" destOrd="0" presId="urn:microsoft.com/office/officeart/2008/layout/LinedList"/>
    <dgm:cxn modelId="{2ACF1105-D0D7-4DF3-A645-322DB2819CE6}" type="presOf" srcId="{30AF81B3-CCA6-408D-924E-BB4D06D49E3F}" destId="{1D390140-9957-48D1-8FA4-624072A4BDD7}" srcOrd="0" destOrd="0" presId="urn:microsoft.com/office/officeart/2008/layout/LinedList"/>
    <dgm:cxn modelId="{59D7701C-96D1-404F-B0AE-9E034BDD4079}" type="presOf" srcId="{853CC474-D23A-4C3B-9623-C28559C7BEEF}" destId="{0D6268B1-12AD-44C5-AB2A-EA954E45F8CE}" srcOrd="0" destOrd="0" presId="urn:microsoft.com/office/officeart/2008/layout/LinedList"/>
    <dgm:cxn modelId="{C54B9EA2-F604-470E-9195-42FFBBD9F479}" type="presParOf" srcId="{46F680FB-E5B0-4439-9AD8-82C4F71EEB58}" destId="{C0514AE1-D842-4BCF-BB91-67E69C5DF621}" srcOrd="0" destOrd="0" presId="urn:microsoft.com/office/officeart/2008/layout/LinedList"/>
    <dgm:cxn modelId="{8E142CE1-1C35-42F0-BAE2-891FAD22090C}" type="presParOf" srcId="{46F680FB-E5B0-4439-9AD8-82C4F71EEB58}" destId="{2901FF71-F3B7-4FEE-960A-8973879FFDE4}" srcOrd="1" destOrd="0" presId="urn:microsoft.com/office/officeart/2008/layout/LinedList"/>
    <dgm:cxn modelId="{B320F56D-CECF-4A7D-85E1-E008E6F8B7A0}" type="presParOf" srcId="{2901FF71-F3B7-4FEE-960A-8973879FFDE4}" destId="{637034E2-827F-4BB3-9098-60AEC57932A9}" srcOrd="0" destOrd="0" presId="urn:microsoft.com/office/officeart/2008/layout/LinedList"/>
    <dgm:cxn modelId="{341D8C9D-7BC5-4D4A-A029-C8AEB0D8D745}" type="presParOf" srcId="{2901FF71-F3B7-4FEE-960A-8973879FFDE4}" destId="{94746329-CD00-4498-BFE5-5857DC7AEA78}" srcOrd="1" destOrd="0" presId="urn:microsoft.com/office/officeart/2008/layout/LinedList"/>
    <dgm:cxn modelId="{84381693-254A-47FF-A482-9900251878D8}" type="presParOf" srcId="{94746329-CD00-4498-BFE5-5857DC7AEA78}" destId="{16DFC438-EA69-41FC-9DFE-C2C74DC427A8}" srcOrd="0" destOrd="0" presId="urn:microsoft.com/office/officeart/2008/layout/LinedList"/>
    <dgm:cxn modelId="{3425DF04-3E38-460D-85B9-74176746BFEC}" type="presParOf" srcId="{94746329-CD00-4498-BFE5-5857DC7AEA78}" destId="{AFC658C9-1782-4BE0-B20B-48F4CD5C676E}" srcOrd="1" destOrd="0" presId="urn:microsoft.com/office/officeart/2008/layout/LinedList"/>
    <dgm:cxn modelId="{44724E06-D190-4966-9BC6-2EAB3AC62F54}" type="presParOf" srcId="{AFC658C9-1782-4BE0-B20B-48F4CD5C676E}" destId="{16529CA7-D9BA-4780-9D83-EE7C9DD2E823}" srcOrd="0" destOrd="0" presId="urn:microsoft.com/office/officeart/2008/layout/LinedList"/>
    <dgm:cxn modelId="{F6FD0B38-723C-4FE5-953A-A25520CF3228}" type="presParOf" srcId="{AFC658C9-1782-4BE0-B20B-48F4CD5C676E}" destId="{7D7309E0-184F-4F09-B314-BD71B9B09C36}" srcOrd="1" destOrd="0" presId="urn:microsoft.com/office/officeart/2008/layout/LinedList"/>
    <dgm:cxn modelId="{FCA1A22B-5B08-40CE-9F78-929F7DA7E98C}" type="presParOf" srcId="{AFC658C9-1782-4BE0-B20B-48F4CD5C676E}" destId="{E9307210-B501-49DA-AE1B-346F8B7DFF77}" srcOrd="2" destOrd="0" presId="urn:microsoft.com/office/officeart/2008/layout/LinedList"/>
    <dgm:cxn modelId="{D0B8AC8B-B541-4A0E-B746-86B1E4F43C5B}" type="presParOf" srcId="{94746329-CD00-4498-BFE5-5857DC7AEA78}" destId="{EB356D92-2855-40CC-AC99-81402340387A}" srcOrd="2" destOrd="0" presId="urn:microsoft.com/office/officeart/2008/layout/LinedList"/>
    <dgm:cxn modelId="{537210B7-BF12-49E7-A6B0-CC81B8354486}" type="presParOf" srcId="{94746329-CD00-4498-BFE5-5857DC7AEA78}" destId="{C15A849B-EAFA-4700-8605-C163195596D6}" srcOrd="3" destOrd="0" presId="urn:microsoft.com/office/officeart/2008/layout/LinedList"/>
    <dgm:cxn modelId="{D5B0C5D0-273F-4F2A-91FE-8B2A44306F38}" type="presParOf" srcId="{94746329-CD00-4498-BFE5-5857DC7AEA78}" destId="{340C290B-06DA-4C4D-810E-8E5F8C833145}" srcOrd="4" destOrd="0" presId="urn:microsoft.com/office/officeart/2008/layout/LinedList"/>
    <dgm:cxn modelId="{CA015F3E-0987-4A48-AC03-66CE7F68EC14}" type="presParOf" srcId="{340C290B-06DA-4C4D-810E-8E5F8C833145}" destId="{757B9F90-3F8B-487C-B05C-791B1DF779EA}" srcOrd="0" destOrd="0" presId="urn:microsoft.com/office/officeart/2008/layout/LinedList"/>
    <dgm:cxn modelId="{29006071-E6EE-4A70-8D57-54070B7CBDA6}" type="presParOf" srcId="{340C290B-06DA-4C4D-810E-8E5F8C833145}" destId="{0D6268B1-12AD-44C5-AB2A-EA954E45F8CE}" srcOrd="1" destOrd="0" presId="urn:microsoft.com/office/officeart/2008/layout/LinedList"/>
    <dgm:cxn modelId="{165C469D-2472-43BF-92E9-571E3FF92121}" type="presParOf" srcId="{340C290B-06DA-4C4D-810E-8E5F8C833145}" destId="{117BC36F-C214-4BFF-8C7A-A022EB37AA6B}" srcOrd="2" destOrd="0" presId="urn:microsoft.com/office/officeart/2008/layout/LinedList"/>
    <dgm:cxn modelId="{64C13C74-F9F8-4084-8F03-268854CFC98A}" type="presParOf" srcId="{94746329-CD00-4498-BFE5-5857DC7AEA78}" destId="{2666A364-C36E-46D0-92F7-95F0C4D4312E}" srcOrd="5" destOrd="0" presId="urn:microsoft.com/office/officeart/2008/layout/LinedList"/>
    <dgm:cxn modelId="{D9BE8D19-95C1-44D8-8D0C-89BF69ED1211}" type="presParOf" srcId="{94746329-CD00-4498-BFE5-5857DC7AEA78}" destId="{2A417CB7-2924-40CE-8231-B4EC1C543939}" srcOrd="6" destOrd="0" presId="urn:microsoft.com/office/officeart/2008/layout/LinedList"/>
    <dgm:cxn modelId="{E0D0C501-5F40-4A33-B74C-D26BC8440855}" type="presParOf" srcId="{94746329-CD00-4498-BFE5-5857DC7AEA78}" destId="{2D090D85-46C5-4B51-9FB7-D83DB61D085D}" srcOrd="7" destOrd="0" presId="urn:microsoft.com/office/officeart/2008/layout/LinedList"/>
    <dgm:cxn modelId="{A0823888-4A94-47DD-807D-3871D8FD8A76}" type="presParOf" srcId="{2D090D85-46C5-4B51-9FB7-D83DB61D085D}" destId="{4BE509ED-D1B5-493E-9FDC-A0CDF4D65200}" srcOrd="0" destOrd="0" presId="urn:microsoft.com/office/officeart/2008/layout/LinedList"/>
    <dgm:cxn modelId="{4BBF138D-C1EE-482C-959A-458A64D00D4B}" type="presParOf" srcId="{2D090D85-46C5-4B51-9FB7-D83DB61D085D}" destId="{1D390140-9957-48D1-8FA4-624072A4BDD7}" srcOrd="1" destOrd="0" presId="urn:microsoft.com/office/officeart/2008/layout/LinedList"/>
    <dgm:cxn modelId="{2B117CD4-B41D-45F9-A397-91DB9049F6DF}" type="presParOf" srcId="{2D090D85-46C5-4B51-9FB7-D83DB61D085D}" destId="{C02F561E-AB3C-4170-8935-A50A15CE71EB}" srcOrd="2" destOrd="0" presId="urn:microsoft.com/office/officeart/2008/layout/LinedList"/>
    <dgm:cxn modelId="{1044DFEA-5980-454D-8298-C22AA55CD317}" type="presParOf" srcId="{94746329-CD00-4498-BFE5-5857DC7AEA78}" destId="{13293D64-DEE3-495E-BD79-97BF6085392F}" srcOrd="8" destOrd="0" presId="urn:microsoft.com/office/officeart/2008/layout/LinedList"/>
    <dgm:cxn modelId="{6B9FD930-70B3-4227-B044-A6DB582165C1}" type="presParOf" srcId="{94746329-CD00-4498-BFE5-5857DC7AEA78}" destId="{B4F7737D-CBCC-4A34-9BC8-298509530B9F}" srcOrd="9" destOrd="0" presId="urn:microsoft.com/office/officeart/2008/layout/LinedList"/>
    <dgm:cxn modelId="{CFB4AC3D-C438-40C6-8E50-127867A4EA49}" type="presParOf" srcId="{94746329-CD00-4498-BFE5-5857DC7AEA78}" destId="{8593D9B7-43CD-4B8F-A39D-4FD0F65DED66}" srcOrd="10" destOrd="0" presId="urn:microsoft.com/office/officeart/2008/layout/LinedList"/>
    <dgm:cxn modelId="{3FA4D80F-8205-4FD5-B47D-E6125D6B9352}" type="presParOf" srcId="{8593D9B7-43CD-4B8F-A39D-4FD0F65DED66}" destId="{4A6250AC-7854-4920-966E-CC7E680922F9}" srcOrd="0" destOrd="0" presId="urn:microsoft.com/office/officeart/2008/layout/LinedList"/>
    <dgm:cxn modelId="{9C49972B-2991-478C-AD80-A6068F146B99}" type="presParOf" srcId="{8593D9B7-43CD-4B8F-A39D-4FD0F65DED66}" destId="{A1CDCD0D-65FD-45D4-9FE6-8A6508518553}" srcOrd="1" destOrd="0" presId="urn:microsoft.com/office/officeart/2008/layout/LinedList"/>
    <dgm:cxn modelId="{C5EAF782-B485-42DE-8963-FF16AABA5082}" type="presParOf" srcId="{8593D9B7-43CD-4B8F-A39D-4FD0F65DED66}" destId="{73D68485-2B00-4D72-8922-E9EC4D00397F}" srcOrd="2" destOrd="0" presId="urn:microsoft.com/office/officeart/2008/layout/LinedList"/>
    <dgm:cxn modelId="{AB3C99AC-7391-456D-BE6F-F05562F8433B}" type="presParOf" srcId="{94746329-CD00-4498-BFE5-5857DC7AEA78}" destId="{8917074C-88E1-46E6-83B5-D579E130AA84}" srcOrd="11" destOrd="0" presId="urn:microsoft.com/office/officeart/2008/layout/LinedList"/>
    <dgm:cxn modelId="{D49AF4D4-FDB9-4BDD-8453-002A41682B18}" type="presParOf" srcId="{94746329-CD00-4498-BFE5-5857DC7AEA78}" destId="{56229BE3-D3E9-495C-B673-62B7CD263F40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FD621C-AB41-4717-BB73-CF76B929C43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00DA8F-2670-4974-AB7F-243FD547FC9D}">
      <dgm:prSet phldrT="[Текст]"/>
      <dgm:spPr/>
      <dgm:t>
        <a:bodyPr vert="vert270"/>
        <a:lstStyle/>
        <a:p>
          <a:pPr algn="ctr"/>
          <a:r>
            <a:rPr lang="ru-RU" dirty="0" smtClean="0">
              <a:solidFill>
                <a:srgbClr val="C00000"/>
              </a:solidFill>
            </a:rPr>
            <a:t> </a:t>
          </a:r>
          <a:endParaRPr lang="ru-RU" dirty="0">
            <a:solidFill>
              <a:srgbClr val="C00000"/>
            </a:solidFill>
          </a:endParaRPr>
        </a:p>
      </dgm:t>
    </dgm:pt>
    <dgm:pt modelId="{6420D79D-7B7E-4ED1-A5DB-F94A661DDD19}" type="parTrans" cxnId="{D754C675-0D16-4952-B76F-FFCA97588D12}">
      <dgm:prSet/>
      <dgm:spPr/>
      <dgm:t>
        <a:bodyPr/>
        <a:lstStyle/>
        <a:p>
          <a:endParaRPr lang="ru-RU"/>
        </a:p>
      </dgm:t>
    </dgm:pt>
    <dgm:pt modelId="{4DCC42FA-035B-43E4-8D0C-A6C7A9D67FAC}" type="sibTrans" cxnId="{D754C675-0D16-4952-B76F-FFCA97588D12}">
      <dgm:prSet/>
      <dgm:spPr/>
      <dgm:t>
        <a:bodyPr/>
        <a:lstStyle/>
        <a:p>
          <a:endParaRPr lang="ru-RU"/>
        </a:p>
      </dgm:t>
    </dgm:pt>
    <dgm:pt modelId="{08ADDA38-7711-40C2-8F36-A89DC32D4C66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</a:rPr>
            <a:t>Постановление Губернатора МО от 27.05.2013 N 123-ПГ</a:t>
          </a:r>
        </a:p>
        <a:p>
          <a:r>
            <a:rPr lang="ru-RU" sz="2000" b="1" dirty="0" smtClean="0"/>
            <a:t>«Об утверждении Порядка и условий частичной компенсации или частичной оплаты стоимости путевок в санаторно-курортные организации и организации отдыха детей работников государственных учреждений Московской области, государственных гражданских служащих Московской области, работников, занимающих должности, не относящиеся к государственным должностям, и осуществляющих техническое обеспечение деятельности исполнительных органов государственной власти Московской области»</a:t>
          </a:r>
          <a:endParaRPr lang="ru-RU" sz="1700" dirty="0"/>
        </a:p>
      </dgm:t>
    </dgm:pt>
    <dgm:pt modelId="{D122F2A6-5531-4CBE-B9A3-514BC1D1A617}" type="parTrans" cxnId="{1E3033C7-2513-47B1-BA7D-74F93AAF9A6D}">
      <dgm:prSet/>
      <dgm:spPr/>
      <dgm:t>
        <a:bodyPr/>
        <a:lstStyle/>
        <a:p>
          <a:endParaRPr lang="ru-RU"/>
        </a:p>
      </dgm:t>
    </dgm:pt>
    <dgm:pt modelId="{78CFB33D-6A26-45BC-BEEC-3D4860F95716}" type="sibTrans" cxnId="{1E3033C7-2513-47B1-BA7D-74F93AAF9A6D}">
      <dgm:prSet/>
      <dgm:spPr/>
      <dgm:t>
        <a:bodyPr/>
        <a:lstStyle/>
        <a:p>
          <a:endParaRPr lang="ru-RU"/>
        </a:p>
      </dgm:t>
    </dgm:pt>
    <dgm:pt modelId="{BD5250F0-61DC-47DB-88AA-98EEF926F89D}" type="pres">
      <dgm:prSet presAssocID="{9BFD621C-AB41-4717-BB73-CF76B929C43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46466EF-0D3F-4543-BA77-3A7D85B0C3C7}" type="pres">
      <dgm:prSet presAssocID="{A900DA8F-2670-4974-AB7F-243FD547FC9D}" presName="thickLine" presStyleLbl="alignNode1" presStyleIdx="0" presStyleCnt="1"/>
      <dgm:spPr/>
    </dgm:pt>
    <dgm:pt modelId="{6D604F98-AEC9-48FD-A6B4-61A045C2465C}" type="pres">
      <dgm:prSet presAssocID="{A900DA8F-2670-4974-AB7F-243FD547FC9D}" presName="horz1" presStyleCnt="0"/>
      <dgm:spPr/>
    </dgm:pt>
    <dgm:pt modelId="{D4F5E94F-E86F-4FB9-A194-E7A299EBB148}" type="pres">
      <dgm:prSet presAssocID="{A900DA8F-2670-4974-AB7F-243FD547FC9D}" presName="tx1" presStyleLbl="revTx" presStyleIdx="0" presStyleCnt="2" custScaleX="31302"/>
      <dgm:spPr/>
      <dgm:t>
        <a:bodyPr/>
        <a:lstStyle/>
        <a:p>
          <a:endParaRPr lang="ru-RU"/>
        </a:p>
      </dgm:t>
    </dgm:pt>
    <dgm:pt modelId="{D07F4F1E-39DB-4207-B484-26BC246F15DA}" type="pres">
      <dgm:prSet presAssocID="{A900DA8F-2670-4974-AB7F-243FD547FC9D}" presName="vert1" presStyleCnt="0"/>
      <dgm:spPr/>
    </dgm:pt>
    <dgm:pt modelId="{446EAC08-8B45-4048-BECE-EB417509470A}" type="pres">
      <dgm:prSet presAssocID="{08ADDA38-7711-40C2-8F36-A89DC32D4C66}" presName="vertSpace2a" presStyleCnt="0"/>
      <dgm:spPr/>
    </dgm:pt>
    <dgm:pt modelId="{25A7F508-AE9D-470B-B349-A97D761FB9F1}" type="pres">
      <dgm:prSet presAssocID="{08ADDA38-7711-40C2-8F36-A89DC32D4C66}" presName="horz2" presStyleCnt="0"/>
      <dgm:spPr/>
    </dgm:pt>
    <dgm:pt modelId="{F036397C-1288-4309-B2DC-69061BCD7BBC}" type="pres">
      <dgm:prSet presAssocID="{08ADDA38-7711-40C2-8F36-A89DC32D4C66}" presName="horzSpace2" presStyleCnt="0"/>
      <dgm:spPr/>
    </dgm:pt>
    <dgm:pt modelId="{306F28EE-86BA-46A4-8EB3-196721473E29}" type="pres">
      <dgm:prSet presAssocID="{08ADDA38-7711-40C2-8F36-A89DC32D4C66}" presName="tx2" presStyleLbl="revTx" presStyleIdx="1" presStyleCnt="2" custScaleX="116086" custScaleY="69343" custLinFactNeighborX="-134" custLinFactNeighborY="-4522"/>
      <dgm:spPr/>
      <dgm:t>
        <a:bodyPr/>
        <a:lstStyle/>
        <a:p>
          <a:endParaRPr lang="ru-RU"/>
        </a:p>
      </dgm:t>
    </dgm:pt>
    <dgm:pt modelId="{41757EA8-474D-4709-BF2F-4ABB8B219ED3}" type="pres">
      <dgm:prSet presAssocID="{08ADDA38-7711-40C2-8F36-A89DC32D4C66}" presName="vert2" presStyleCnt="0"/>
      <dgm:spPr/>
    </dgm:pt>
    <dgm:pt modelId="{57F1B209-0E81-4F90-93D5-2A55BB048995}" type="pres">
      <dgm:prSet presAssocID="{08ADDA38-7711-40C2-8F36-A89DC32D4C66}" presName="thinLine2b" presStyleLbl="callout" presStyleIdx="0" presStyleCnt="1"/>
      <dgm:spPr/>
    </dgm:pt>
    <dgm:pt modelId="{53278151-B1C5-4F92-8770-015D9C1586AC}" type="pres">
      <dgm:prSet presAssocID="{08ADDA38-7711-40C2-8F36-A89DC32D4C66}" presName="vertSpace2b" presStyleCnt="0"/>
      <dgm:spPr/>
    </dgm:pt>
  </dgm:ptLst>
  <dgm:cxnLst>
    <dgm:cxn modelId="{B55C3F15-1189-4009-9D89-DA724A7B0B6D}" type="presOf" srcId="{9BFD621C-AB41-4717-BB73-CF76B929C43E}" destId="{BD5250F0-61DC-47DB-88AA-98EEF926F89D}" srcOrd="0" destOrd="0" presId="urn:microsoft.com/office/officeart/2008/layout/LinedList"/>
    <dgm:cxn modelId="{0E6984FC-FB40-441E-8EE5-021B07DACA77}" type="presOf" srcId="{08ADDA38-7711-40C2-8F36-A89DC32D4C66}" destId="{306F28EE-86BA-46A4-8EB3-196721473E29}" srcOrd="0" destOrd="0" presId="urn:microsoft.com/office/officeart/2008/layout/LinedList"/>
    <dgm:cxn modelId="{1E3033C7-2513-47B1-BA7D-74F93AAF9A6D}" srcId="{A900DA8F-2670-4974-AB7F-243FD547FC9D}" destId="{08ADDA38-7711-40C2-8F36-A89DC32D4C66}" srcOrd="0" destOrd="0" parTransId="{D122F2A6-5531-4CBE-B9A3-514BC1D1A617}" sibTransId="{78CFB33D-6A26-45BC-BEEC-3D4860F95716}"/>
    <dgm:cxn modelId="{452196E8-A5F6-4983-A5AB-6C6C47E98B3F}" type="presOf" srcId="{A900DA8F-2670-4974-AB7F-243FD547FC9D}" destId="{D4F5E94F-E86F-4FB9-A194-E7A299EBB148}" srcOrd="0" destOrd="0" presId="urn:microsoft.com/office/officeart/2008/layout/LinedList"/>
    <dgm:cxn modelId="{D754C675-0D16-4952-B76F-FFCA97588D12}" srcId="{9BFD621C-AB41-4717-BB73-CF76B929C43E}" destId="{A900DA8F-2670-4974-AB7F-243FD547FC9D}" srcOrd="0" destOrd="0" parTransId="{6420D79D-7B7E-4ED1-A5DB-F94A661DDD19}" sibTransId="{4DCC42FA-035B-43E4-8D0C-A6C7A9D67FAC}"/>
    <dgm:cxn modelId="{1C123A0A-C1B7-45B3-B4AA-06355980D75D}" type="presParOf" srcId="{BD5250F0-61DC-47DB-88AA-98EEF926F89D}" destId="{746466EF-0D3F-4543-BA77-3A7D85B0C3C7}" srcOrd="0" destOrd="0" presId="urn:microsoft.com/office/officeart/2008/layout/LinedList"/>
    <dgm:cxn modelId="{D3BA1C00-72A7-4C72-AB17-F72378785D3E}" type="presParOf" srcId="{BD5250F0-61DC-47DB-88AA-98EEF926F89D}" destId="{6D604F98-AEC9-48FD-A6B4-61A045C2465C}" srcOrd="1" destOrd="0" presId="urn:microsoft.com/office/officeart/2008/layout/LinedList"/>
    <dgm:cxn modelId="{CCAF467B-12D1-40F9-8E45-8B5ABCB40561}" type="presParOf" srcId="{6D604F98-AEC9-48FD-A6B4-61A045C2465C}" destId="{D4F5E94F-E86F-4FB9-A194-E7A299EBB148}" srcOrd="0" destOrd="0" presId="urn:microsoft.com/office/officeart/2008/layout/LinedList"/>
    <dgm:cxn modelId="{8BABDFA2-1A18-4E38-9CE1-25FC0953D20F}" type="presParOf" srcId="{6D604F98-AEC9-48FD-A6B4-61A045C2465C}" destId="{D07F4F1E-39DB-4207-B484-26BC246F15DA}" srcOrd="1" destOrd="0" presId="urn:microsoft.com/office/officeart/2008/layout/LinedList"/>
    <dgm:cxn modelId="{0AEFF61F-FF9A-4EBA-9109-9219743061C5}" type="presParOf" srcId="{D07F4F1E-39DB-4207-B484-26BC246F15DA}" destId="{446EAC08-8B45-4048-BECE-EB417509470A}" srcOrd="0" destOrd="0" presId="urn:microsoft.com/office/officeart/2008/layout/LinedList"/>
    <dgm:cxn modelId="{B927185D-8BF4-4444-9FC0-136F59802B06}" type="presParOf" srcId="{D07F4F1E-39DB-4207-B484-26BC246F15DA}" destId="{25A7F508-AE9D-470B-B349-A97D761FB9F1}" srcOrd="1" destOrd="0" presId="urn:microsoft.com/office/officeart/2008/layout/LinedList"/>
    <dgm:cxn modelId="{52B72F20-B729-4A1A-B91F-A0CF8BC6118F}" type="presParOf" srcId="{25A7F508-AE9D-470B-B349-A97D761FB9F1}" destId="{F036397C-1288-4309-B2DC-69061BCD7BBC}" srcOrd="0" destOrd="0" presId="urn:microsoft.com/office/officeart/2008/layout/LinedList"/>
    <dgm:cxn modelId="{76C7B8A6-6305-463D-907F-D778FFC0A875}" type="presParOf" srcId="{25A7F508-AE9D-470B-B349-A97D761FB9F1}" destId="{306F28EE-86BA-46A4-8EB3-196721473E29}" srcOrd="1" destOrd="0" presId="urn:microsoft.com/office/officeart/2008/layout/LinedList"/>
    <dgm:cxn modelId="{7BA794FE-7EEA-40F3-A98E-53F73D4E08C7}" type="presParOf" srcId="{25A7F508-AE9D-470B-B349-A97D761FB9F1}" destId="{41757EA8-474D-4709-BF2F-4ABB8B219ED3}" srcOrd="2" destOrd="0" presId="urn:microsoft.com/office/officeart/2008/layout/LinedList"/>
    <dgm:cxn modelId="{6419F549-0258-47E8-9EEC-012AC66199C9}" type="presParOf" srcId="{D07F4F1E-39DB-4207-B484-26BC246F15DA}" destId="{57F1B209-0E81-4F90-93D5-2A55BB048995}" srcOrd="2" destOrd="0" presId="urn:microsoft.com/office/officeart/2008/layout/LinedList"/>
    <dgm:cxn modelId="{9E7FE6AB-7046-48EA-B751-934C1C595D8F}" type="presParOf" srcId="{D07F4F1E-39DB-4207-B484-26BC246F15DA}" destId="{53278151-B1C5-4F92-8770-015D9C1586AC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DD04E1-CF0A-419A-8556-77AD1930541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94768F-3601-4BE5-BE69-B16D595DE71E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BC3C3FD1-D03D-4478-8813-D14D0762AD90}" type="parTrans" cxnId="{0B3A99CA-DCD6-4B2B-9289-B05EE1ED86F7}">
      <dgm:prSet/>
      <dgm:spPr/>
      <dgm:t>
        <a:bodyPr/>
        <a:lstStyle/>
        <a:p>
          <a:endParaRPr lang="ru-RU"/>
        </a:p>
      </dgm:t>
    </dgm:pt>
    <dgm:pt modelId="{16453EC2-9E31-4E9F-A316-B24842C556D8}" type="sibTrans" cxnId="{0B3A99CA-DCD6-4B2B-9289-B05EE1ED86F7}">
      <dgm:prSet/>
      <dgm:spPr/>
      <dgm:t>
        <a:bodyPr/>
        <a:lstStyle/>
        <a:p>
          <a:endParaRPr lang="ru-RU"/>
        </a:p>
      </dgm:t>
    </dgm:pt>
    <dgm:pt modelId="{B893FBB0-3294-40E0-A61D-6DAE8712E6FF}">
      <dgm:prSet phldrT="[Текст]"/>
      <dgm:spPr/>
      <dgm:t>
        <a:bodyPr/>
        <a:lstStyle/>
        <a:p>
          <a:r>
            <a:rPr lang="ru-RU" dirty="0" smtClean="0"/>
            <a:t>- средства на летний детский отдых, выделяемые через муниципалитеты (они, как правило, направляются на организацию отдыха на школьных площадках).</a:t>
          </a:r>
        </a:p>
        <a:p>
          <a:r>
            <a:rPr lang="ru-RU" b="1" dirty="0" smtClean="0">
              <a:solidFill>
                <a:srgbClr val="002060"/>
              </a:solidFill>
            </a:rPr>
            <a:t>Постановление Правительства МО от 11.09.2012 №1100/34, от 27.12.2012 № 1584/47</a:t>
          </a:r>
          <a:endParaRPr lang="ru-RU" dirty="0"/>
        </a:p>
      </dgm:t>
    </dgm:pt>
    <dgm:pt modelId="{4E7D1997-EF31-44F2-88BB-4C925CE704DC}" type="parTrans" cxnId="{98DE0402-EB03-4AE2-86B1-85A4E609A2C0}">
      <dgm:prSet/>
      <dgm:spPr/>
      <dgm:t>
        <a:bodyPr/>
        <a:lstStyle/>
        <a:p>
          <a:endParaRPr lang="ru-RU"/>
        </a:p>
      </dgm:t>
    </dgm:pt>
    <dgm:pt modelId="{871A7638-F3A4-4248-BAD4-EDCBF0133AB8}" type="sibTrans" cxnId="{98DE0402-EB03-4AE2-86B1-85A4E609A2C0}">
      <dgm:prSet/>
      <dgm:spPr/>
      <dgm:t>
        <a:bodyPr/>
        <a:lstStyle/>
        <a:p>
          <a:endParaRPr lang="ru-RU"/>
        </a:p>
      </dgm:t>
    </dgm:pt>
    <dgm:pt modelId="{C68EA6A5-E989-4A27-80F9-25F4B7DE3698}">
      <dgm:prSet phldrT="[Текст]"/>
      <dgm:spPr/>
      <dgm:t>
        <a:bodyPr/>
        <a:lstStyle/>
        <a:p>
          <a:r>
            <a:rPr lang="ru-RU" dirty="0" smtClean="0"/>
            <a:t>- и средства на летний детский отдых, выделяемые непосредственно МЗ МО, которые мы, совместно, рекомендуем направлять на приобретение путёвок в загородных лагерях и санаторно-курортных учреждениях.</a:t>
          </a:r>
        </a:p>
        <a:p>
          <a:r>
            <a:rPr lang="ru-RU" b="1" dirty="0" smtClean="0">
              <a:solidFill>
                <a:srgbClr val="002060"/>
              </a:solidFill>
            </a:rPr>
            <a:t>Постановление Губернатора МО от 27.05.2013 N 123-ПГ,</a:t>
          </a:r>
        </a:p>
        <a:p>
          <a:r>
            <a:rPr lang="ru-RU" b="1" dirty="0" smtClean="0">
              <a:solidFill>
                <a:srgbClr val="002060"/>
              </a:solidFill>
            </a:rPr>
            <a:t>Постановление Правительства МО от 25.10.2016 №783/39</a:t>
          </a:r>
          <a:endParaRPr lang="ru-RU" b="1" dirty="0">
            <a:solidFill>
              <a:srgbClr val="002060"/>
            </a:solidFill>
          </a:endParaRPr>
        </a:p>
      </dgm:t>
    </dgm:pt>
    <dgm:pt modelId="{AED3604F-5B0A-4AC9-9517-96079B98F421}" type="parTrans" cxnId="{6D5C737D-329E-4482-A354-0B2B9A427468}">
      <dgm:prSet/>
      <dgm:spPr/>
      <dgm:t>
        <a:bodyPr/>
        <a:lstStyle/>
        <a:p>
          <a:endParaRPr lang="ru-RU"/>
        </a:p>
      </dgm:t>
    </dgm:pt>
    <dgm:pt modelId="{A6DA4905-9F38-4011-B1B5-E7637394CA1F}" type="sibTrans" cxnId="{6D5C737D-329E-4482-A354-0B2B9A427468}">
      <dgm:prSet/>
      <dgm:spPr/>
      <dgm:t>
        <a:bodyPr/>
        <a:lstStyle/>
        <a:p>
          <a:endParaRPr lang="ru-RU"/>
        </a:p>
      </dgm:t>
    </dgm:pt>
    <dgm:pt modelId="{CB392A29-1986-46FF-A732-88CD44D409AF}" type="pres">
      <dgm:prSet presAssocID="{92DD04E1-CF0A-419A-8556-77AD1930541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296B6F3-19C4-4ECA-85CD-9FB636D4C8AD}" type="pres">
      <dgm:prSet presAssocID="{1294768F-3601-4BE5-BE69-B16D595DE71E}" presName="thickLine" presStyleLbl="alignNode1" presStyleIdx="0" presStyleCnt="1"/>
      <dgm:spPr/>
    </dgm:pt>
    <dgm:pt modelId="{246470F2-04B7-4F72-B022-2DDD51139249}" type="pres">
      <dgm:prSet presAssocID="{1294768F-3601-4BE5-BE69-B16D595DE71E}" presName="horz1" presStyleCnt="0"/>
      <dgm:spPr/>
    </dgm:pt>
    <dgm:pt modelId="{C9C81CEA-AF60-4277-A4CB-474E2DEBD7C4}" type="pres">
      <dgm:prSet presAssocID="{1294768F-3601-4BE5-BE69-B16D595DE71E}" presName="tx1" presStyleLbl="revTx" presStyleIdx="0" presStyleCnt="3" custScaleX="33818"/>
      <dgm:spPr/>
      <dgm:t>
        <a:bodyPr/>
        <a:lstStyle/>
        <a:p>
          <a:endParaRPr lang="ru-RU"/>
        </a:p>
      </dgm:t>
    </dgm:pt>
    <dgm:pt modelId="{B1CA16D6-8B1F-49C4-952D-9D54D14642B7}" type="pres">
      <dgm:prSet presAssocID="{1294768F-3601-4BE5-BE69-B16D595DE71E}" presName="vert1" presStyleCnt="0"/>
      <dgm:spPr/>
    </dgm:pt>
    <dgm:pt modelId="{2ED577CD-6B72-41C1-A376-D4B5ACB098D6}" type="pres">
      <dgm:prSet presAssocID="{B893FBB0-3294-40E0-A61D-6DAE8712E6FF}" presName="vertSpace2a" presStyleCnt="0"/>
      <dgm:spPr/>
    </dgm:pt>
    <dgm:pt modelId="{5857EB39-A0E5-43B0-8F7C-A7856EFF294A}" type="pres">
      <dgm:prSet presAssocID="{B893FBB0-3294-40E0-A61D-6DAE8712E6FF}" presName="horz2" presStyleCnt="0"/>
      <dgm:spPr/>
    </dgm:pt>
    <dgm:pt modelId="{940864F3-2070-4DCB-B4E9-1D61D79A9A74}" type="pres">
      <dgm:prSet presAssocID="{B893FBB0-3294-40E0-A61D-6DAE8712E6FF}" presName="horzSpace2" presStyleCnt="0"/>
      <dgm:spPr/>
    </dgm:pt>
    <dgm:pt modelId="{F8353B1C-03FB-42C6-BE72-86FBFEDC627F}" type="pres">
      <dgm:prSet presAssocID="{B893FBB0-3294-40E0-A61D-6DAE8712E6FF}" presName="tx2" presStyleLbl="revTx" presStyleIdx="1" presStyleCnt="3" custScaleX="118203"/>
      <dgm:spPr/>
      <dgm:t>
        <a:bodyPr/>
        <a:lstStyle/>
        <a:p>
          <a:endParaRPr lang="ru-RU"/>
        </a:p>
      </dgm:t>
    </dgm:pt>
    <dgm:pt modelId="{22401271-5636-4918-AB3F-46B4E3A4FBA7}" type="pres">
      <dgm:prSet presAssocID="{B893FBB0-3294-40E0-A61D-6DAE8712E6FF}" presName="vert2" presStyleCnt="0"/>
      <dgm:spPr/>
    </dgm:pt>
    <dgm:pt modelId="{FF391952-9A26-4E29-8D55-CC38ACD86151}" type="pres">
      <dgm:prSet presAssocID="{B893FBB0-3294-40E0-A61D-6DAE8712E6FF}" presName="thinLine2b" presStyleLbl="callout" presStyleIdx="0" presStyleCnt="2"/>
      <dgm:spPr/>
    </dgm:pt>
    <dgm:pt modelId="{D2C003A5-508C-432B-85A0-72479FAFEA90}" type="pres">
      <dgm:prSet presAssocID="{B893FBB0-3294-40E0-A61D-6DAE8712E6FF}" presName="vertSpace2b" presStyleCnt="0"/>
      <dgm:spPr/>
    </dgm:pt>
    <dgm:pt modelId="{698309D5-03E3-4AEB-A43B-CEC093DD6746}" type="pres">
      <dgm:prSet presAssocID="{C68EA6A5-E989-4A27-80F9-25F4B7DE3698}" presName="horz2" presStyleCnt="0"/>
      <dgm:spPr/>
    </dgm:pt>
    <dgm:pt modelId="{E8D0FA99-D16E-428B-91E2-19AA5F2FF2A1}" type="pres">
      <dgm:prSet presAssocID="{C68EA6A5-E989-4A27-80F9-25F4B7DE3698}" presName="horzSpace2" presStyleCnt="0"/>
      <dgm:spPr/>
    </dgm:pt>
    <dgm:pt modelId="{80368CB4-7023-42CF-8D9B-6747E5C36534}" type="pres">
      <dgm:prSet presAssocID="{C68EA6A5-E989-4A27-80F9-25F4B7DE3698}" presName="tx2" presStyleLbl="revTx" presStyleIdx="2" presStyleCnt="3" custScaleX="116613"/>
      <dgm:spPr/>
      <dgm:t>
        <a:bodyPr/>
        <a:lstStyle/>
        <a:p>
          <a:endParaRPr lang="ru-RU"/>
        </a:p>
      </dgm:t>
    </dgm:pt>
    <dgm:pt modelId="{F72DA160-C515-45D2-9600-203AA4EB6B81}" type="pres">
      <dgm:prSet presAssocID="{C68EA6A5-E989-4A27-80F9-25F4B7DE3698}" presName="vert2" presStyleCnt="0"/>
      <dgm:spPr/>
    </dgm:pt>
    <dgm:pt modelId="{4A4033C1-975C-4746-AA16-301FB075ABC4}" type="pres">
      <dgm:prSet presAssocID="{C68EA6A5-E989-4A27-80F9-25F4B7DE3698}" presName="thinLine2b" presStyleLbl="callout" presStyleIdx="1" presStyleCnt="2"/>
      <dgm:spPr/>
    </dgm:pt>
    <dgm:pt modelId="{712F0733-C47A-4574-A441-6443BF4C6EAC}" type="pres">
      <dgm:prSet presAssocID="{C68EA6A5-E989-4A27-80F9-25F4B7DE3698}" presName="vertSpace2b" presStyleCnt="0"/>
      <dgm:spPr/>
    </dgm:pt>
  </dgm:ptLst>
  <dgm:cxnLst>
    <dgm:cxn modelId="{98DE0402-EB03-4AE2-86B1-85A4E609A2C0}" srcId="{1294768F-3601-4BE5-BE69-B16D595DE71E}" destId="{B893FBB0-3294-40E0-A61D-6DAE8712E6FF}" srcOrd="0" destOrd="0" parTransId="{4E7D1997-EF31-44F2-88BB-4C925CE704DC}" sibTransId="{871A7638-F3A4-4248-BAD4-EDCBF0133AB8}"/>
    <dgm:cxn modelId="{440A036A-6108-4934-A3F1-94214D9B3A20}" type="presOf" srcId="{C68EA6A5-E989-4A27-80F9-25F4B7DE3698}" destId="{80368CB4-7023-42CF-8D9B-6747E5C36534}" srcOrd="0" destOrd="0" presId="urn:microsoft.com/office/officeart/2008/layout/LinedList"/>
    <dgm:cxn modelId="{6D5C737D-329E-4482-A354-0B2B9A427468}" srcId="{1294768F-3601-4BE5-BE69-B16D595DE71E}" destId="{C68EA6A5-E989-4A27-80F9-25F4B7DE3698}" srcOrd="1" destOrd="0" parTransId="{AED3604F-5B0A-4AC9-9517-96079B98F421}" sibTransId="{A6DA4905-9F38-4011-B1B5-E7637394CA1F}"/>
    <dgm:cxn modelId="{2D53FB33-4F7F-4F5D-B4BE-8B9A54EFC70C}" type="presOf" srcId="{1294768F-3601-4BE5-BE69-B16D595DE71E}" destId="{C9C81CEA-AF60-4277-A4CB-474E2DEBD7C4}" srcOrd="0" destOrd="0" presId="urn:microsoft.com/office/officeart/2008/layout/LinedList"/>
    <dgm:cxn modelId="{C1D37C52-C7F5-4C33-A922-C58C267D39F2}" type="presOf" srcId="{B893FBB0-3294-40E0-A61D-6DAE8712E6FF}" destId="{F8353B1C-03FB-42C6-BE72-86FBFEDC627F}" srcOrd="0" destOrd="0" presId="urn:microsoft.com/office/officeart/2008/layout/LinedList"/>
    <dgm:cxn modelId="{0B3A99CA-DCD6-4B2B-9289-B05EE1ED86F7}" srcId="{92DD04E1-CF0A-419A-8556-77AD1930541B}" destId="{1294768F-3601-4BE5-BE69-B16D595DE71E}" srcOrd="0" destOrd="0" parTransId="{BC3C3FD1-D03D-4478-8813-D14D0762AD90}" sibTransId="{16453EC2-9E31-4E9F-A316-B24842C556D8}"/>
    <dgm:cxn modelId="{88188C18-6DE0-4984-B1AC-7C1DE1D52099}" type="presOf" srcId="{92DD04E1-CF0A-419A-8556-77AD1930541B}" destId="{CB392A29-1986-46FF-A732-88CD44D409AF}" srcOrd="0" destOrd="0" presId="urn:microsoft.com/office/officeart/2008/layout/LinedList"/>
    <dgm:cxn modelId="{5D6C942F-7978-4DEA-B235-51F48CE3FA1A}" type="presParOf" srcId="{CB392A29-1986-46FF-A732-88CD44D409AF}" destId="{1296B6F3-19C4-4ECA-85CD-9FB636D4C8AD}" srcOrd="0" destOrd="0" presId="urn:microsoft.com/office/officeart/2008/layout/LinedList"/>
    <dgm:cxn modelId="{E85C0A15-D971-4E99-9811-024E27949402}" type="presParOf" srcId="{CB392A29-1986-46FF-A732-88CD44D409AF}" destId="{246470F2-04B7-4F72-B022-2DDD51139249}" srcOrd="1" destOrd="0" presId="urn:microsoft.com/office/officeart/2008/layout/LinedList"/>
    <dgm:cxn modelId="{9EBE9D05-343A-4102-8162-0B086B8018A8}" type="presParOf" srcId="{246470F2-04B7-4F72-B022-2DDD51139249}" destId="{C9C81CEA-AF60-4277-A4CB-474E2DEBD7C4}" srcOrd="0" destOrd="0" presId="urn:microsoft.com/office/officeart/2008/layout/LinedList"/>
    <dgm:cxn modelId="{22ACA8EB-0267-4D13-9C3B-810EA6E8FB71}" type="presParOf" srcId="{246470F2-04B7-4F72-B022-2DDD51139249}" destId="{B1CA16D6-8B1F-49C4-952D-9D54D14642B7}" srcOrd="1" destOrd="0" presId="urn:microsoft.com/office/officeart/2008/layout/LinedList"/>
    <dgm:cxn modelId="{E4447A12-119B-43B9-A5D7-14964677DD2C}" type="presParOf" srcId="{B1CA16D6-8B1F-49C4-952D-9D54D14642B7}" destId="{2ED577CD-6B72-41C1-A376-D4B5ACB098D6}" srcOrd="0" destOrd="0" presId="urn:microsoft.com/office/officeart/2008/layout/LinedList"/>
    <dgm:cxn modelId="{F33558AA-6948-4203-BA48-9BB76D637657}" type="presParOf" srcId="{B1CA16D6-8B1F-49C4-952D-9D54D14642B7}" destId="{5857EB39-A0E5-43B0-8F7C-A7856EFF294A}" srcOrd="1" destOrd="0" presId="urn:microsoft.com/office/officeart/2008/layout/LinedList"/>
    <dgm:cxn modelId="{C57A8979-3230-45A7-928E-61B85D09F648}" type="presParOf" srcId="{5857EB39-A0E5-43B0-8F7C-A7856EFF294A}" destId="{940864F3-2070-4DCB-B4E9-1D61D79A9A74}" srcOrd="0" destOrd="0" presId="urn:microsoft.com/office/officeart/2008/layout/LinedList"/>
    <dgm:cxn modelId="{435A9D86-F20D-49D7-9AAF-D53EEE849EDF}" type="presParOf" srcId="{5857EB39-A0E5-43B0-8F7C-A7856EFF294A}" destId="{F8353B1C-03FB-42C6-BE72-86FBFEDC627F}" srcOrd="1" destOrd="0" presId="urn:microsoft.com/office/officeart/2008/layout/LinedList"/>
    <dgm:cxn modelId="{A3635E75-926B-485D-B4D2-3A65C97D92C1}" type="presParOf" srcId="{5857EB39-A0E5-43B0-8F7C-A7856EFF294A}" destId="{22401271-5636-4918-AB3F-46B4E3A4FBA7}" srcOrd="2" destOrd="0" presId="urn:microsoft.com/office/officeart/2008/layout/LinedList"/>
    <dgm:cxn modelId="{25340A2C-BD23-4DCF-83F5-0F17CAAB217A}" type="presParOf" srcId="{B1CA16D6-8B1F-49C4-952D-9D54D14642B7}" destId="{FF391952-9A26-4E29-8D55-CC38ACD86151}" srcOrd="2" destOrd="0" presId="urn:microsoft.com/office/officeart/2008/layout/LinedList"/>
    <dgm:cxn modelId="{EC979B2B-CFF5-442D-A5A0-9F41EC2C52E7}" type="presParOf" srcId="{B1CA16D6-8B1F-49C4-952D-9D54D14642B7}" destId="{D2C003A5-508C-432B-85A0-72479FAFEA90}" srcOrd="3" destOrd="0" presId="urn:microsoft.com/office/officeart/2008/layout/LinedList"/>
    <dgm:cxn modelId="{36F16D04-E954-49C8-8321-5F1401EBA173}" type="presParOf" srcId="{B1CA16D6-8B1F-49C4-952D-9D54D14642B7}" destId="{698309D5-03E3-4AEB-A43B-CEC093DD6746}" srcOrd="4" destOrd="0" presId="urn:microsoft.com/office/officeart/2008/layout/LinedList"/>
    <dgm:cxn modelId="{5341DD9F-3D55-4B86-A0FD-EB1BF19E8C90}" type="presParOf" srcId="{698309D5-03E3-4AEB-A43B-CEC093DD6746}" destId="{E8D0FA99-D16E-428B-91E2-19AA5F2FF2A1}" srcOrd="0" destOrd="0" presId="urn:microsoft.com/office/officeart/2008/layout/LinedList"/>
    <dgm:cxn modelId="{CBACEC51-3181-4E8F-ADBA-19C52DFE7342}" type="presParOf" srcId="{698309D5-03E3-4AEB-A43B-CEC093DD6746}" destId="{80368CB4-7023-42CF-8D9B-6747E5C36534}" srcOrd="1" destOrd="0" presId="urn:microsoft.com/office/officeart/2008/layout/LinedList"/>
    <dgm:cxn modelId="{2A6D47EF-90E5-4826-BA49-8718D53C86AD}" type="presParOf" srcId="{698309D5-03E3-4AEB-A43B-CEC093DD6746}" destId="{F72DA160-C515-45D2-9600-203AA4EB6B81}" srcOrd="2" destOrd="0" presId="urn:microsoft.com/office/officeart/2008/layout/LinedList"/>
    <dgm:cxn modelId="{7457ABD5-A022-413A-9527-A57768B2CDE1}" type="presParOf" srcId="{B1CA16D6-8B1F-49C4-952D-9D54D14642B7}" destId="{4A4033C1-975C-4746-AA16-301FB075ABC4}" srcOrd="5" destOrd="0" presId="urn:microsoft.com/office/officeart/2008/layout/LinedList"/>
    <dgm:cxn modelId="{5B7D7A43-1863-49A3-A550-8DD527D73E0E}" type="presParOf" srcId="{B1CA16D6-8B1F-49C4-952D-9D54D14642B7}" destId="{712F0733-C47A-4574-A441-6443BF4C6EAC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4FD649D-2329-40F3-A14E-3B3FCA19C57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3FE732D-A966-4CCC-B847-711DCB26BAFB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AF64F249-B0FF-4EE5-929C-A0A496E5A55C}" type="parTrans" cxnId="{1E127A46-4034-4E7D-BF87-76C309DCC18B}">
      <dgm:prSet/>
      <dgm:spPr/>
      <dgm:t>
        <a:bodyPr/>
        <a:lstStyle/>
        <a:p>
          <a:endParaRPr lang="ru-RU"/>
        </a:p>
      </dgm:t>
    </dgm:pt>
    <dgm:pt modelId="{DA27BF89-F038-45BB-BA06-631B13B9DF7D}" type="sibTrans" cxnId="{1E127A46-4034-4E7D-BF87-76C309DCC18B}">
      <dgm:prSet/>
      <dgm:spPr/>
      <dgm:t>
        <a:bodyPr/>
        <a:lstStyle/>
        <a:p>
          <a:endParaRPr lang="ru-RU"/>
        </a:p>
      </dgm:t>
    </dgm:pt>
    <dgm:pt modelId="{EF198747-4D44-4F53-AEE3-86A5B925CC85}">
      <dgm:prSet phldrT="[Текст]" custT="1"/>
      <dgm:spPr/>
      <dgm:t>
        <a:bodyPr/>
        <a:lstStyle/>
        <a:p>
          <a:r>
            <a:rPr lang="ru-RU" sz="2800" dirty="0" smtClean="0"/>
            <a:t>Постановление Правительства Московской области </a:t>
          </a:r>
          <a:r>
            <a:rPr lang="ru-RU" sz="2800" dirty="0" smtClean="0">
              <a:solidFill>
                <a:srgbClr val="C00000"/>
              </a:solidFill>
            </a:rPr>
            <a:t>№ - 783/39 от 25.10.2016 года</a:t>
          </a:r>
          <a:r>
            <a:rPr lang="ru-RU" sz="2800" dirty="0" smtClean="0"/>
            <a:t>, которым утверждена Государственная Программа Московской области </a:t>
          </a:r>
          <a:r>
            <a:rPr lang="ru-RU" sz="2800" dirty="0" smtClean="0">
              <a:solidFill>
                <a:srgbClr val="C00000"/>
              </a:solidFill>
            </a:rPr>
            <a:t>«Социальная защита населения Московской области на 2017-2021 годы»</a:t>
          </a:r>
          <a:r>
            <a:rPr lang="ru-RU" sz="2800" dirty="0" smtClean="0"/>
            <a:t>, в рамках которой  МЗ МО и МООП РЗ РФ в течение </a:t>
          </a:r>
          <a:r>
            <a:rPr lang="ru-RU" sz="2800" dirty="0" smtClean="0">
              <a:solidFill>
                <a:srgbClr val="C00000"/>
              </a:solidFill>
            </a:rPr>
            <a:t>5 лет будут получать  финансирование </a:t>
          </a:r>
          <a:r>
            <a:rPr lang="ru-RU" sz="2800" dirty="0" smtClean="0"/>
            <a:t>на летний отдых детей работников здравоохранения в размере </a:t>
          </a:r>
          <a:r>
            <a:rPr lang="ru-RU" sz="2800" dirty="0" smtClean="0">
              <a:solidFill>
                <a:srgbClr val="C00000"/>
              </a:solidFill>
            </a:rPr>
            <a:t>99,6 млн. рублей </a:t>
          </a:r>
          <a:r>
            <a:rPr lang="ru-RU" sz="2800" dirty="0" smtClean="0"/>
            <a:t>ежегодно</a:t>
          </a:r>
          <a:endParaRPr lang="ru-RU" sz="2800" dirty="0"/>
        </a:p>
      </dgm:t>
    </dgm:pt>
    <dgm:pt modelId="{D9B0D288-E9DC-45F5-9541-E8BB4320BB2D}" type="parTrans" cxnId="{6E2C794B-33F2-4EBB-B1B9-EC471E858836}">
      <dgm:prSet/>
      <dgm:spPr/>
      <dgm:t>
        <a:bodyPr/>
        <a:lstStyle/>
        <a:p>
          <a:endParaRPr lang="ru-RU"/>
        </a:p>
      </dgm:t>
    </dgm:pt>
    <dgm:pt modelId="{8708E47E-7976-45F1-ABF9-8F12042BB88F}" type="sibTrans" cxnId="{6E2C794B-33F2-4EBB-B1B9-EC471E858836}">
      <dgm:prSet/>
      <dgm:spPr/>
      <dgm:t>
        <a:bodyPr/>
        <a:lstStyle/>
        <a:p>
          <a:endParaRPr lang="ru-RU"/>
        </a:p>
      </dgm:t>
    </dgm:pt>
    <dgm:pt modelId="{799A154F-A3BE-4F52-A0FF-EA8D83C5B79F}" type="pres">
      <dgm:prSet presAssocID="{34FD649D-2329-40F3-A14E-3B3FCA19C57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A9A0048A-A863-4CFA-9ADB-02BE73FC1F82}" type="pres">
      <dgm:prSet presAssocID="{13FE732D-A966-4CCC-B847-711DCB26BAFB}" presName="thickLine" presStyleLbl="alignNode1" presStyleIdx="0" presStyleCnt="1"/>
      <dgm:spPr/>
    </dgm:pt>
    <dgm:pt modelId="{61D01CAA-1CB3-4BBB-A661-7CB56DEDAD96}" type="pres">
      <dgm:prSet presAssocID="{13FE732D-A966-4CCC-B847-711DCB26BAFB}" presName="horz1" presStyleCnt="0"/>
      <dgm:spPr/>
    </dgm:pt>
    <dgm:pt modelId="{973B98B2-4127-4BC2-A5EC-CAAB463068B9}" type="pres">
      <dgm:prSet presAssocID="{13FE732D-A966-4CCC-B847-711DCB26BAFB}" presName="tx1" presStyleLbl="revTx" presStyleIdx="0" presStyleCnt="2" custScaleX="22005"/>
      <dgm:spPr/>
      <dgm:t>
        <a:bodyPr/>
        <a:lstStyle/>
        <a:p>
          <a:endParaRPr lang="ru-RU"/>
        </a:p>
      </dgm:t>
    </dgm:pt>
    <dgm:pt modelId="{C056BEA4-643B-4C7D-9E34-5E6A306E44DC}" type="pres">
      <dgm:prSet presAssocID="{13FE732D-A966-4CCC-B847-711DCB26BAFB}" presName="vert1" presStyleCnt="0"/>
      <dgm:spPr/>
    </dgm:pt>
    <dgm:pt modelId="{42A841D1-92E0-4485-B803-5D58CE5572FA}" type="pres">
      <dgm:prSet presAssocID="{EF198747-4D44-4F53-AEE3-86A5B925CC85}" presName="vertSpace2a" presStyleCnt="0"/>
      <dgm:spPr/>
    </dgm:pt>
    <dgm:pt modelId="{2731D608-1C44-437C-88D5-BD9163D82B2D}" type="pres">
      <dgm:prSet presAssocID="{EF198747-4D44-4F53-AEE3-86A5B925CC85}" presName="horz2" presStyleCnt="0"/>
      <dgm:spPr/>
    </dgm:pt>
    <dgm:pt modelId="{01097DC0-B967-4E3F-B024-D65E05665699}" type="pres">
      <dgm:prSet presAssocID="{EF198747-4D44-4F53-AEE3-86A5B925CC85}" presName="horzSpace2" presStyleCnt="0"/>
      <dgm:spPr/>
    </dgm:pt>
    <dgm:pt modelId="{78BDD76E-69D9-4262-8AF7-7FAC1F601160}" type="pres">
      <dgm:prSet presAssocID="{EF198747-4D44-4F53-AEE3-86A5B925CC85}" presName="tx2" presStyleLbl="revTx" presStyleIdx="1" presStyleCnt="2"/>
      <dgm:spPr/>
      <dgm:t>
        <a:bodyPr/>
        <a:lstStyle/>
        <a:p>
          <a:endParaRPr lang="ru-RU"/>
        </a:p>
      </dgm:t>
    </dgm:pt>
    <dgm:pt modelId="{6CFC4C09-56B2-4F0A-810B-F99898CF83D7}" type="pres">
      <dgm:prSet presAssocID="{EF198747-4D44-4F53-AEE3-86A5B925CC85}" presName="vert2" presStyleCnt="0"/>
      <dgm:spPr/>
    </dgm:pt>
    <dgm:pt modelId="{2E7CFB0C-5F92-4E52-A11F-EFD3AF3C1D05}" type="pres">
      <dgm:prSet presAssocID="{EF198747-4D44-4F53-AEE3-86A5B925CC85}" presName="thinLine2b" presStyleLbl="callout" presStyleIdx="0" presStyleCnt="1"/>
      <dgm:spPr/>
    </dgm:pt>
    <dgm:pt modelId="{1D0F0A03-5FAA-47CC-8406-1BE4E38CBF99}" type="pres">
      <dgm:prSet presAssocID="{EF198747-4D44-4F53-AEE3-86A5B925CC85}" presName="vertSpace2b" presStyleCnt="0"/>
      <dgm:spPr/>
    </dgm:pt>
  </dgm:ptLst>
  <dgm:cxnLst>
    <dgm:cxn modelId="{1E127A46-4034-4E7D-BF87-76C309DCC18B}" srcId="{34FD649D-2329-40F3-A14E-3B3FCA19C577}" destId="{13FE732D-A966-4CCC-B847-711DCB26BAFB}" srcOrd="0" destOrd="0" parTransId="{AF64F249-B0FF-4EE5-929C-A0A496E5A55C}" sibTransId="{DA27BF89-F038-45BB-BA06-631B13B9DF7D}"/>
    <dgm:cxn modelId="{F2856B00-92EA-4F7B-AF33-AA14F19DDB5B}" type="presOf" srcId="{34FD649D-2329-40F3-A14E-3B3FCA19C577}" destId="{799A154F-A3BE-4F52-A0FF-EA8D83C5B79F}" srcOrd="0" destOrd="0" presId="urn:microsoft.com/office/officeart/2008/layout/LinedList"/>
    <dgm:cxn modelId="{FCFA0914-97A2-42C3-B4F3-777838F10CE1}" type="presOf" srcId="{13FE732D-A966-4CCC-B847-711DCB26BAFB}" destId="{973B98B2-4127-4BC2-A5EC-CAAB463068B9}" srcOrd="0" destOrd="0" presId="urn:microsoft.com/office/officeart/2008/layout/LinedList"/>
    <dgm:cxn modelId="{6E2C794B-33F2-4EBB-B1B9-EC471E858836}" srcId="{13FE732D-A966-4CCC-B847-711DCB26BAFB}" destId="{EF198747-4D44-4F53-AEE3-86A5B925CC85}" srcOrd="0" destOrd="0" parTransId="{D9B0D288-E9DC-45F5-9541-E8BB4320BB2D}" sibTransId="{8708E47E-7976-45F1-ABF9-8F12042BB88F}"/>
    <dgm:cxn modelId="{CE269CFB-42B7-4F47-989B-45D9980C0F84}" type="presOf" srcId="{EF198747-4D44-4F53-AEE3-86A5B925CC85}" destId="{78BDD76E-69D9-4262-8AF7-7FAC1F601160}" srcOrd="0" destOrd="0" presId="urn:microsoft.com/office/officeart/2008/layout/LinedList"/>
    <dgm:cxn modelId="{BE4644EA-E944-4B93-93E9-480416065F3E}" type="presParOf" srcId="{799A154F-A3BE-4F52-A0FF-EA8D83C5B79F}" destId="{A9A0048A-A863-4CFA-9ADB-02BE73FC1F82}" srcOrd="0" destOrd="0" presId="urn:microsoft.com/office/officeart/2008/layout/LinedList"/>
    <dgm:cxn modelId="{EFFAAA85-70FE-4FF9-943C-77394F22022F}" type="presParOf" srcId="{799A154F-A3BE-4F52-A0FF-EA8D83C5B79F}" destId="{61D01CAA-1CB3-4BBB-A661-7CB56DEDAD96}" srcOrd="1" destOrd="0" presId="urn:microsoft.com/office/officeart/2008/layout/LinedList"/>
    <dgm:cxn modelId="{F184FC48-AC8F-4CBF-AA8C-82683D98C2B0}" type="presParOf" srcId="{61D01CAA-1CB3-4BBB-A661-7CB56DEDAD96}" destId="{973B98B2-4127-4BC2-A5EC-CAAB463068B9}" srcOrd="0" destOrd="0" presId="urn:microsoft.com/office/officeart/2008/layout/LinedList"/>
    <dgm:cxn modelId="{76DEFE5C-7C18-4A81-BC47-65915A03A7E1}" type="presParOf" srcId="{61D01CAA-1CB3-4BBB-A661-7CB56DEDAD96}" destId="{C056BEA4-643B-4C7D-9E34-5E6A306E44DC}" srcOrd="1" destOrd="0" presId="urn:microsoft.com/office/officeart/2008/layout/LinedList"/>
    <dgm:cxn modelId="{66F33474-9BC3-4FFB-9B26-F5B23C4EEF2C}" type="presParOf" srcId="{C056BEA4-643B-4C7D-9E34-5E6A306E44DC}" destId="{42A841D1-92E0-4485-B803-5D58CE5572FA}" srcOrd="0" destOrd="0" presId="urn:microsoft.com/office/officeart/2008/layout/LinedList"/>
    <dgm:cxn modelId="{DFB7DE1C-76D7-40EB-8BCE-E4A0761C12C7}" type="presParOf" srcId="{C056BEA4-643B-4C7D-9E34-5E6A306E44DC}" destId="{2731D608-1C44-437C-88D5-BD9163D82B2D}" srcOrd="1" destOrd="0" presId="urn:microsoft.com/office/officeart/2008/layout/LinedList"/>
    <dgm:cxn modelId="{84EB9C1F-A7ED-4AC3-8372-582BB602376E}" type="presParOf" srcId="{2731D608-1C44-437C-88D5-BD9163D82B2D}" destId="{01097DC0-B967-4E3F-B024-D65E05665699}" srcOrd="0" destOrd="0" presId="urn:microsoft.com/office/officeart/2008/layout/LinedList"/>
    <dgm:cxn modelId="{C5BE3BD2-C71D-483A-BD48-913506661CCE}" type="presParOf" srcId="{2731D608-1C44-437C-88D5-BD9163D82B2D}" destId="{78BDD76E-69D9-4262-8AF7-7FAC1F601160}" srcOrd="1" destOrd="0" presId="urn:microsoft.com/office/officeart/2008/layout/LinedList"/>
    <dgm:cxn modelId="{FD051583-BE0D-4710-A929-33D2DEA0BE35}" type="presParOf" srcId="{2731D608-1C44-437C-88D5-BD9163D82B2D}" destId="{6CFC4C09-56B2-4F0A-810B-F99898CF83D7}" srcOrd="2" destOrd="0" presId="urn:microsoft.com/office/officeart/2008/layout/LinedList"/>
    <dgm:cxn modelId="{807AC598-3F48-4E9E-9310-8BF65C6F8C5A}" type="presParOf" srcId="{C056BEA4-643B-4C7D-9E34-5E6A306E44DC}" destId="{2E7CFB0C-5F92-4E52-A11F-EFD3AF3C1D05}" srcOrd="2" destOrd="0" presId="urn:microsoft.com/office/officeart/2008/layout/LinedList"/>
    <dgm:cxn modelId="{453A46CB-B159-4260-93A3-D187B95901B4}" type="presParOf" srcId="{C056BEA4-643B-4C7D-9E34-5E6A306E44DC}" destId="{1D0F0A03-5FAA-47CC-8406-1BE4E38CBF99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6986E5-1241-44E8-AE9A-909AFEB9CA41}">
      <dsp:nvSpPr>
        <dsp:cNvPr id="0" name=""/>
        <dsp:cNvSpPr/>
      </dsp:nvSpPr>
      <dsp:spPr>
        <a:xfrm>
          <a:off x="0" y="0"/>
          <a:ext cx="874260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A18EB2-D832-45F1-A769-24F6D9FB6806}">
      <dsp:nvSpPr>
        <dsp:cNvPr id="0" name=""/>
        <dsp:cNvSpPr/>
      </dsp:nvSpPr>
      <dsp:spPr>
        <a:xfrm>
          <a:off x="0" y="0"/>
          <a:ext cx="282844" cy="4063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  </a:t>
          </a:r>
          <a:endParaRPr lang="ru-RU" sz="6500" kern="1200" dirty="0"/>
        </a:p>
      </dsp:txBody>
      <dsp:txXfrm>
        <a:off x="0" y="0"/>
        <a:ext cx="282844" cy="4063999"/>
      </dsp:txXfrm>
    </dsp:sp>
    <dsp:sp modelId="{FAD011EE-5A97-4667-A7E2-00CD4BF1FD90}">
      <dsp:nvSpPr>
        <dsp:cNvPr id="0" name=""/>
        <dsp:cNvSpPr/>
      </dsp:nvSpPr>
      <dsp:spPr>
        <a:xfrm>
          <a:off x="399895" y="117673"/>
          <a:ext cx="8204045" cy="1355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В 2014-2016 годах </a:t>
          </a:r>
          <a:r>
            <a:rPr lang="ru-RU" sz="3700" kern="1200" dirty="0" err="1" smtClean="0"/>
            <a:t>трудопотери</a:t>
          </a:r>
          <a:r>
            <a:rPr lang="ru-RU" sz="3700" kern="1200" dirty="0" smtClean="0"/>
            <a:t> составили  </a:t>
          </a:r>
          <a:r>
            <a:rPr lang="ru-RU" sz="3700" b="1" kern="1200" dirty="0" smtClean="0">
              <a:solidFill>
                <a:srgbClr val="C00000"/>
              </a:solidFill>
            </a:rPr>
            <a:t>3 153 655 </a:t>
          </a:r>
          <a:r>
            <a:rPr lang="ru-RU" sz="3700" kern="1200" dirty="0" smtClean="0"/>
            <a:t>дней.</a:t>
          </a:r>
          <a:endParaRPr lang="ru-RU" sz="3700" kern="1200" dirty="0"/>
        </a:p>
      </dsp:txBody>
      <dsp:txXfrm>
        <a:off x="399895" y="117673"/>
        <a:ext cx="8204045" cy="1355692"/>
      </dsp:txXfrm>
    </dsp:sp>
    <dsp:sp modelId="{72AC3093-9769-4595-8DD0-24311F9CC480}">
      <dsp:nvSpPr>
        <dsp:cNvPr id="0" name=""/>
        <dsp:cNvSpPr/>
      </dsp:nvSpPr>
      <dsp:spPr>
        <a:xfrm>
          <a:off x="282844" y="1473365"/>
          <a:ext cx="62427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4BFBC1-9A11-494F-A513-89220AB8708B}">
      <dsp:nvSpPr>
        <dsp:cNvPr id="0" name=""/>
        <dsp:cNvSpPr/>
      </dsp:nvSpPr>
      <dsp:spPr>
        <a:xfrm>
          <a:off x="399895" y="1591039"/>
          <a:ext cx="8334462" cy="2353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Сумма выплат из фонда социального страхования по больничным листам составила  </a:t>
          </a:r>
          <a:r>
            <a:rPr lang="ru-RU" sz="3700" b="1" kern="1200" dirty="0" smtClean="0">
              <a:solidFill>
                <a:srgbClr val="C00000"/>
              </a:solidFill>
            </a:rPr>
            <a:t>2  миллиарда 701 миллион</a:t>
          </a:r>
          <a:r>
            <a:rPr lang="ru-RU" sz="3700" kern="1200" dirty="0" smtClean="0"/>
            <a:t> рублей. </a:t>
          </a:r>
          <a:endParaRPr lang="ru-RU" sz="3700" kern="1200" dirty="0"/>
        </a:p>
      </dsp:txBody>
      <dsp:txXfrm>
        <a:off x="399895" y="1591039"/>
        <a:ext cx="8334462" cy="2353468"/>
      </dsp:txXfrm>
    </dsp:sp>
    <dsp:sp modelId="{D6BF9336-0057-4F79-A25A-374745BD857D}">
      <dsp:nvSpPr>
        <dsp:cNvPr id="0" name=""/>
        <dsp:cNvSpPr/>
      </dsp:nvSpPr>
      <dsp:spPr>
        <a:xfrm>
          <a:off x="282844" y="3944507"/>
          <a:ext cx="62427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34F227-2791-4BAC-B0D2-1F05E49308D1}">
      <dsp:nvSpPr>
        <dsp:cNvPr id="0" name=""/>
        <dsp:cNvSpPr/>
      </dsp:nvSpPr>
      <dsp:spPr>
        <a:xfrm>
          <a:off x="3588238" y="2766981"/>
          <a:ext cx="1913386" cy="19133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kern="1200" dirty="0" smtClean="0"/>
            <a:t>ГУЗ МО</a:t>
          </a:r>
          <a:endParaRPr lang="ru-RU" sz="4600" kern="1200" dirty="0"/>
        </a:p>
      </dsp:txBody>
      <dsp:txXfrm>
        <a:off x="3868447" y="3047190"/>
        <a:ext cx="1352968" cy="1352968"/>
      </dsp:txXfrm>
    </dsp:sp>
    <dsp:sp modelId="{BE7D6AF8-836E-4835-97BA-CC4E7F42A2B1}">
      <dsp:nvSpPr>
        <dsp:cNvPr id="0" name=""/>
        <dsp:cNvSpPr/>
      </dsp:nvSpPr>
      <dsp:spPr>
        <a:xfrm rot="10800000">
          <a:off x="1357158" y="3451016"/>
          <a:ext cx="2108370" cy="54531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3E5CDE-8207-4119-AA39-E26C0802C99D}">
      <dsp:nvSpPr>
        <dsp:cNvPr id="0" name=""/>
        <dsp:cNvSpPr/>
      </dsp:nvSpPr>
      <dsp:spPr>
        <a:xfrm>
          <a:off x="272328" y="3187926"/>
          <a:ext cx="2169659" cy="10714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Правительство МО</a:t>
          </a:r>
          <a:endParaRPr lang="ru-RU" sz="1800" b="1" kern="1200" dirty="0"/>
        </a:p>
      </dsp:txBody>
      <dsp:txXfrm>
        <a:off x="303711" y="3219309"/>
        <a:ext cx="2106893" cy="1008730"/>
      </dsp:txXfrm>
    </dsp:sp>
    <dsp:sp modelId="{418FB6CC-CC83-41D5-9B53-A65DED36DDDD}">
      <dsp:nvSpPr>
        <dsp:cNvPr id="0" name=""/>
        <dsp:cNvSpPr/>
      </dsp:nvSpPr>
      <dsp:spPr>
        <a:xfrm rot="12553992">
          <a:off x="1189573" y="2287720"/>
          <a:ext cx="2553428" cy="54531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4021CE-3B53-4DEF-A986-0A9BCFFA2352}">
      <dsp:nvSpPr>
        <dsp:cNvPr id="0" name=""/>
        <dsp:cNvSpPr/>
      </dsp:nvSpPr>
      <dsp:spPr>
        <a:xfrm>
          <a:off x="272315" y="1401126"/>
          <a:ext cx="2159721" cy="10714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Минздрав МО</a:t>
          </a:r>
          <a:endParaRPr lang="ru-RU" sz="1800" b="1" kern="1200" dirty="0"/>
        </a:p>
      </dsp:txBody>
      <dsp:txXfrm>
        <a:off x="303698" y="1432509"/>
        <a:ext cx="2096955" cy="1008730"/>
      </dsp:txXfrm>
    </dsp:sp>
    <dsp:sp modelId="{90005FB7-28F6-409D-8BD4-42F7275AA22F}">
      <dsp:nvSpPr>
        <dsp:cNvPr id="0" name=""/>
        <dsp:cNvSpPr/>
      </dsp:nvSpPr>
      <dsp:spPr>
        <a:xfrm rot="14230903">
          <a:off x="2027891" y="1478802"/>
          <a:ext cx="2490288" cy="54531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384CE1-6DD3-4CC0-A684-CD0413F87586}">
      <dsp:nvSpPr>
        <dsp:cNvPr id="0" name=""/>
        <dsp:cNvSpPr/>
      </dsp:nvSpPr>
      <dsp:spPr>
        <a:xfrm>
          <a:off x="1475656" y="82112"/>
          <a:ext cx="2245079" cy="12458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Территориальные управления Минздрава МО</a:t>
          </a:r>
          <a:endParaRPr lang="ru-RU" sz="1800" b="1" kern="1200" dirty="0"/>
        </a:p>
      </dsp:txBody>
      <dsp:txXfrm>
        <a:off x="1512146" y="118602"/>
        <a:ext cx="2172099" cy="1172891"/>
      </dsp:txXfrm>
    </dsp:sp>
    <dsp:sp modelId="{717CCD55-D2DB-463E-93E3-CF5A7990D6F4}">
      <dsp:nvSpPr>
        <dsp:cNvPr id="0" name=""/>
        <dsp:cNvSpPr/>
      </dsp:nvSpPr>
      <dsp:spPr>
        <a:xfrm rot="16200000">
          <a:off x="3490746" y="1317429"/>
          <a:ext cx="2108370" cy="54531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2E39C7-BE43-43A0-A66F-E30BBA54FB10}">
      <dsp:nvSpPr>
        <dsp:cNvPr id="0" name=""/>
        <dsp:cNvSpPr/>
      </dsp:nvSpPr>
      <dsp:spPr>
        <a:xfrm>
          <a:off x="3875246" y="153"/>
          <a:ext cx="1339370" cy="10714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ГИТ в МО</a:t>
          </a:r>
          <a:endParaRPr lang="ru-RU" sz="1800" b="1" kern="1200" dirty="0"/>
        </a:p>
      </dsp:txBody>
      <dsp:txXfrm>
        <a:off x="3906629" y="31536"/>
        <a:ext cx="1276604" cy="1008730"/>
      </dsp:txXfrm>
    </dsp:sp>
    <dsp:sp modelId="{F126D481-3106-4A0D-BAD6-806D73261D1C}">
      <dsp:nvSpPr>
        <dsp:cNvPr id="0" name=""/>
        <dsp:cNvSpPr/>
      </dsp:nvSpPr>
      <dsp:spPr>
        <a:xfrm rot="18327271">
          <a:off x="4637459" y="1478518"/>
          <a:ext cx="2624161" cy="54531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57F9E2-628F-4486-925E-FEEAF1CF9DAD}">
      <dsp:nvSpPr>
        <dsp:cNvPr id="0" name=""/>
        <dsp:cNvSpPr/>
      </dsp:nvSpPr>
      <dsp:spPr>
        <a:xfrm>
          <a:off x="5436082" y="81185"/>
          <a:ext cx="2549076" cy="12024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/>
            <a:t>Управление </a:t>
          </a:r>
          <a:r>
            <a:rPr lang="ru-RU" sz="1800" b="1" i="0" kern="1200" dirty="0" err="1" smtClean="0"/>
            <a:t>Роспотребнадзора</a:t>
          </a:r>
          <a:r>
            <a:rPr lang="ru-RU" sz="1800" b="1" i="0" kern="1200" dirty="0" smtClean="0"/>
            <a:t> по МО</a:t>
          </a:r>
          <a:endParaRPr lang="ru-RU" sz="1800" b="1" i="0" kern="1200" dirty="0"/>
        </a:p>
      </dsp:txBody>
      <dsp:txXfrm>
        <a:off x="5471299" y="116402"/>
        <a:ext cx="2478642" cy="1131967"/>
      </dsp:txXfrm>
    </dsp:sp>
    <dsp:sp modelId="{E67C4FE1-571D-4AC1-BE09-1E00BEEA45D3}">
      <dsp:nvSpPr>
        <dsp:cNvPr id="0" name=""/>
        <dsp:cNvSpPr/>
      </dsp:nvSpPr>
      <dsp:spPr>
        <a:xfrm rot="19899098">
          <a:off x="5363716" y="2293841"/>
          <a:ext cx="2651965" cy="54531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5B3D5F-19A9-4E13-99CF-F89C2345EFF5}">
      <dsp:nvSpPr>
        <dsp:cNvPr id="0" name=""/>
        <dsp:cNvSpPr/>
      </dsp:nvSpPr>
      <dsp:spPr>
        <a:xfrm>
          <a:off x="6825062" y="1401132"/>
          <a:ext cx="2063206" cy="10714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МОК ПРЗ РФ</a:t>
          </a:r>
          <a:endParaRPr lang="ru-RU" sz="1800" b="1" kern="1200" dirty="0"/>
        </a:p>
      </dsp:txBody>
      <dsp:txXfrm>
        <a:off x="6856445" y="1432515"/>
        <a:ext cx="2000440" cy="1008730"/>
      </dsp:txXfrm>
    </dsp:sp>
    <dsp:sp modelId="{B250B0E8-14FD-4FEA-BFDD-6D7B27F3CDE4}">
      <dsp:nvSpPr>
        <dsp:cNvPr id="0" name=""/>
        <dsp:cNvSpPr/>
      </dsp:nvSpPr>
      <dsp:spPr>
        <a:xfrm>
          <a:off x="5624334" y="3451016"/>
          <a:ext cx="2108370" cy="54531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AD80EE-E0AB-4784-898D-67AEEDFBEE57}">
      <dsp:nvSpPr>
        <dsp:cNvPr id="0" name=""/>
        <dsp:cNvSpPr/>
      </dsp:nvSpPr>
      <dsp:spPr>
        <a:xfrm>
          <a:off x="6689488" y="3125125"/>
          <a:ext cx="2086431" cy="11970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ППО (Уполномоченные по охране труда</a:t>
          </a:r>
          <a:r>
            <a:rPr lang="ru-RU" sz="1800" kern="1200" dirty="0" smtClean="0"/>
            <a:t>)</a:t>
          </a:r>
          <a:endParaRPr lang="ru-RU" sz="1800" kern="1200" dirty="0"/>
        </a:p>
      </dsp:txBody>
      <dsp:txXfrm>
        <a:off x="6724550" y="3160187"/>
        <a:ext cx="2016307" cy="11269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514AE1-D842-4BCF-BB91-67E69C5DF621}">
      <dsp:nvSpPr>
        <dsp:cNvPr id="0" name=""/>
        <dsp:cNvSpPr/>
      </dsp:nvSpPr>
      <dsp:spPr>
        <a:xfrm>
          <a:off x="0" y="0"/>
          <a:ext cx="87129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7034E2-827F-4BB3-9098-60AEC57932A9}">
      <dsp:nvSpPr>
        <dsp:cNvPr id="0" name=""/>
        <dsp:cNvSpPr/>
      </dsp:nvSpPr>
      <dsp:spPr>
        <a:xfrm>
          <a:off x="0" y="0"/>
          <a:ext cx="993714" cy="5344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 </a:t>
          </a:r>
          <a:endParaRPr lang="ru-RU" sz="6500" kern="1200" dirty="0"/>
        </a:p>
      </dsp:txBody>
      <dsp:txXfrm>
        <a:off x="0" y="0"/>
        <a:ext cx="993714" cy="5344368"/>
      </dsp:txXfrm>
    </dsp:sp>
    <dsp:sp modelId="{7D7309E0-184F-4F09-B314-BD71B9B09C36}">
      <dsp:nvSpPr>
        <dsp:cNvPr id="0" name=""/>
        <dsp:cNvSpPr/>
      </dsp:nvSpPr>
      <dsp:spPr>
        <a:xfrm>
          <a:off x="1124408" y="94726"/>
          <a:ext cx="6839679" cy="979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1) Лечение в профсоюзных здравницах, которые предоставляют 20% скидку членам профсоюза</a:t>
          </a:r>
          <a:endParaRPr lang="ru-RU" sz="2000" b="1" kern="1200" dirty="0"/>
        </a:p>
      </dsp:txBody>
      <dsp:txXfrm>
        <a:off x="1124408" y="94726"/>
        <a:ext cx="6839679" cy="979816"/>
      </dsp:txXfrm>
    </dsp:sp>
    <dsp:sp modelId="{EB356D92-2855-40CC-AC99-81402340387A}">
      <dsp:nvSpPr>
        <dsp:cNvPr id="0" name=""/>
        <dsp:cNvSpPr/>
      </dsp:nvSpPr>
      <dsp:spPr>
        <a:xfrm>
          <a:off x="993714" y="1074543"/>
          <a:ext cx="69703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68B1-12AD-44C5-AB2A-EA954E45F8CE}">
      <dsp:nvSpPr>
        <dsp:cNvPr id="0" name=""/>
        <dsp:cNvSpPr/>
      </dsp:nvSpPr>
      <dsp:spPr>
        <a:xfrm>
          <a:off x="1124408" y="1169270"/>
          <a:ext cx="6839679" cy="1894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2) Лечение на курортах любой формы собственности с частичной профсоюзной компенсацией (от четырех до десяти тысяч рублей) за счет созданного обкомом 2-х </a:t>
          </a:r>
          <a:r>
            <a:rPr lang="ru-RU" sz="2000" b="1" kern="1200" dirty="0" err="1" smtClean="0"/>
            <a:t>уровнего</a:t>
          </a:r>
          <a:r>
            <a:rPr lang="ru-RU" sz="2000" b="1" kern="1200" dirty="0" smtClean="0"/>
            <a:t> Фонда оздоровления (в обкоме  и местных организациях) для членов профсоюза.</a:t>
          </a:r>
          <a:endParaRPr lang="ru-RU" sz="2000" b="1" kern="1200" dirty="0"/>
        </a:p>
      </dsp:txBody>
      <dsp:txXfrm>
        <a:off x="1124408" y="1169270"/>
        <a:ext cx="6839679" cy="1894536"/>
      </dsp:txXfrm>
    </dsp:sp>
    <dsp:sp modelId="{2666A364-C36E-46D0-92F7-95F0C4D4312E}">
      <dsp:nvSpPr>
        <dsp:cNvPr id="0" name=""/>
        <dsp:cNvSpPr/>
      </dsp:nvSpPr>
      <dsp:spPr>
        <a:xfrm>
          <a:off x="993714" y="3063806"/>
          <a:ext cx="69703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390140-9957-48D1-8FA4-624072A4BDD7}">
      <dsp:nvSpPr>
        <dsp:cNvPr id="0" name=""/>
        <dsp:cNvSpPr/>
      </dsp:nvSpPr>
      <dsp:spPr>
        <a:xfrm>
          <a:off x="1124408" y="3158533"/>
          <a:ext cx="6839679" cy="96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3) Лечение (реабилитация) за счет средств ОМС, которое обходится для работника бесплатно.</a:t>
          </a:r>
          <a:endParaRPr lang="ru-RU" sz="2000" b="1" kern="1200" dirty="0"/>
        </a:p>
      </dsp:txBody>
      <dsp:txXfrm>
        <a:off x="1124408" y="3158533"/>
        <a:ext cx="6839679" cy="961250"/>
      </dsp:txXfrm>
    </dsp:sp>
    <dsp:sp modelId="{13293D64-DEE3-495E-BD79-97BF6085392F}">
      <dsp:nvSpPr>
        <dsp:cNvPr id="0" name=""/>
        <dsp:cNvSpPr/>
      </dsp:nvSpPr>
      <dsp:spPr>
        <a:xfrm>
          <a:off x="993714" y="4119783"/>
          <a:ext cx="69703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CDCD0D-65FD-45D4-9FE6-8A6508518553}">
      <dsp:nvSpPr>
        <dsp:cNvPr id="0" name=""/>
        <dsp:cNvSpPr/>
      </dsp:nvSpPr>
      <dsp:spPr>
        <a:xfrm>
          <a:off x="1124408" y="4214510"/>
          <a:ext cx="6839679" cy="1028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4) Компенсация родителям за отдых детей в соответствии с Постановлением Правительства №- 783/39 от 25.10.2016 года</a:t>
          </a:r>
          <a:endParaRPr lang="ru-RU" sz="2000" b="1" kern="1200" dirty="0"/>
        </a:p>
      </dsp:txBody>
      <dsp:txXfrm>
        <a:off x="1124408" y="4214510"/>
        <a:ext cx="6839679" cy="1028790"/>
      </dsp:txXfrm>
    </dsp:sp>
    <dsp:sp modelId="{8917074C-88E1-46E6-83B5-D579E130AA84}">
      <dsp:nvSpPr>
        <dsp:cNvPr id="0" name=""/>
        <dsp:cNvSpPr/>
      </dsp:nvSpPr>
      <dsp:spPr>
        <a:xfrm>
          <a:off x="993714" y="5243300"/>
          <a:ext cx="69703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6466EF-0D3F-4543-BA77-3A7D85B0C3C7}">
      <dsp:nvSpPr>
        <dsp:cNvPr id="0" name=""/>
        <dsp:cNvSpPr/>
      </dsp:nvSpPr>
      <dsp:spPr>
        <a:xfrm>
          <a:off x="0" y="2040"/>
          <a:ext cx="87129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F5E94F-E86F-4FB9-A194-E7A299EBB148}">
      <dsp:nvSpPr>
        <dsp:cNvPr id="0" name=""/>
        <dsp:cNvSpPr/>
      </dsp:nvSpPr>
      <dsp:spPr>
        <a:xfrm>
          <a:off x="0" y="2040"/>
          <a:ext cx="545466" cy="4174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95250" tIns="95250" rIns="95250" bIns="95250" numCol="1" spcCol="1270" anchor="t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rgbClr val="C00000"/>
              </a:solidFill>
            </a:rPr>
            <a:t> </a:t>
          </a:r>
          <a:endParaRPr lang="ru-RU" sz="2500" kern="1200" dirty="0">
            <a:solidFill>
              <a:srgbClr val="C00000"/>
            </a:solidFill>
          </a:endParaRPr>
        </a:p>
      </dsp:txBody>
      <dsp:txXfrm>
        <a:off x="0" y="2040"/>
        <a:ext cx="545466" cy="4174636"/>
      </dsp:txXfrm>
    </dsp:sp>
    <dsp:sp modelId="{306F28EE-86BA-46A4-8EB3-196721473E29}">
      <dsp:nvSpPr>
        <dsp:cNvPr id="0" name=""/>
        <dsp:cNvSpPr/>
      </dsp:nvSpPr>
      <dsp:spPr>
        <a:xfrm>
          <a:off x="666995" y="21995"/>
          <a:ext cx="7939910" cy="2894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</a:rPr>
            <a:t>Постановление Губернатора МО от 27.05.2013 N 123-ПГ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«Об утверждении Порядка и условий частичной компенсации или частичной оплаты стоимости путевок в санаторно-курортные организации и организации отдыха детей работников государственных учреждений Московской области, государственных гражданских служащих Московской области, работников, занимающих должности, не относящиеся к государственным должностям, и осуществляющих техническое обеспечение деятельности исполнительных органов государственной власти Московской области»</a:t>
          </a:r>
          <a:endParaRPr lang="ru-RU" sz="1700" kern="1200" dirty="0"/>
        </a:p>
      </dsp:txBody>
      <dsp:txXfrm>
        <a:off x="666995" y="21995"/>
        <a:ext cx="7939910" cy="2894817"/>
      </dsp:txXfrm>
    </dsp:sp>
    <dsp:sp modelId="{57F1B209-0E81-4F90-93D5-2A55BB048995}">
      <dsp:nvSpPr>
        <dsp:cNvPr id="0" name=""/>
        <dsp:cNvSpPr/>
      </dsp:nvSpPr>
      <dsp:spPr>
        <a:xfrm>
          <a:off x="545466" y="3105590"/>
          <a:ext cx="69703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96B6F3-19C4-4ECA-85CD-9FB636D4C8AD}">
      <dsp:nvSpPr>
        <dsp:cNvPr id="0" name=""/>
        <dsp:cNvSpPr/>
      </dsp:nvSpPr>
      <dsp:spPr>
        <a:xfrm>
          <a:off x="0" y="0"/>
          <a:ext cx="88569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C81CEA-AF60-4277-A4CB-474E2DEBD7C4}">
      <dsp:nvSpPr>
        <dsp:cNvPr id="0" name=""/>
        <dsp:cNvSpPr/>
      </dsp:nvSpPr>
      <dsp:spPr>
        <a:xfrm>
          <a:off x="0" y="0"/>
          <a:ext cx="592615" cy="4680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 </a:t>
          </a:r>
          <a:endParaRPr lang="ru-RU" sz="6500" kern="1200" dirty="0"/>
        </a:p>
      </dsp:txBody>
      <dsp:txXfrm>
        <a:off x="0" y="0"/>
        <a:ext cx="592615" cy="4680520"/>
      </dsp:txXfrm>
    </dsp:sp>
    <dsp:sp modelId="{F8353B1C-03FB-42C6-BE72-86FBFEDC627F}">
      <dsp:nvSpPr>
        <dsp:cNvPr id="0" name=""/>
        <dsp:cNvSpPr/>
      </dsp:nvSpPr>
      <dsp:spPr>
        <a:xfrm>
          <a:off x="724043" y="108785"/>
          <a:ext cx="8130055" cy="2175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- средства на летний детский отдых, выделяемые через муниципалитеты (они, как правило, направляются на организацию отдыха на школьных площадках).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rgbClr val="002060"/>
              </a:solidFill>
            </a:rPr>
            <a:t>Постановление Правительства МО от 11.09.2012 №1100/34, от 27.12.2012 № 1584/47</a:t>
          </a:r>
          <a:endParaRPr lang="ru-RU" sz="2100" kern="1200" dirty="0"/>
        </a:p>
      </dsp:txBody>
      <dsp:txXfrm>
        <a:off x="724043" y="108785"/>
        <a:ext cx="8130055" cy="2175710"/>
      </dsp:txXfrm>
    </dsp:sp>
    <dsp:sp modelId="{FF391952-9A26-4E29-8D55-CC38ACD86151}">
      <dsp:nvSpPr>
        <dsp:cNvPr id="0" name=""/>
        <dsp:cNvSpPr/>
      </dsp:nvSpPr>
      <dsp:spPr>
        <a:xfrm>
          <a:off x="592615" y="2284495"/>
          <a:ext cx="70094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368CB4-7023-42CF-8D9B-6747E5C36534}">
      <dsp:nvSpPr>
        <dsp:cNvPr id="0" name=""/>
        <dsp:cNvSpPr/>
      </dsp:nvSpPr>
      <dsp:spPr>
        <a:xfrm>
          <a:off x="724043" y="2393281"/>
          <a:ext cx="8020694" cy="2175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- и средства на летний детский отдых, выделяемые непосредственно МЗ МО, которые мы, совместно, рекомендуем направлять на приобретение путёвок в загородных лагерях и санаторно-курортных учреждениях.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rgbClr val="002060"/>
              </a:solidFill>
            </a:rPr>
            <a:t>Постановление Губернатора МО от 27.05.2013 N 123-ПГ,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rgbClr val="002060"/>
              </a:solidFill>
            </a:rPr>
            <a:t>Постановление Правительства МО от 25.10.2016 №783/39</a:t>
          </a:r>
          <a:endParaRPr lang="ru-RU" sz="2100" b="1" kern="1200" dirty="0">
            <a:solidFill>
              <a:srgbClr val="002060"/>
            </a:solidFill>
          </a:endParaRPr>
        </a:p>
      </dsp:txBody>
      <dsp:txXfrm>
        <a:off x="724043" y="2393281"/>
        <a:ext cx="8020694" cy="2175710"/>
      </dsp:txXfrm>
    </dsp:sp>
    <dsp:sp modelId="{4A4033C1-975C-4746-AA16-301FB075ABC4}">
      <dsp:nvSpPr>
        <dsp:cNvPr id="0" name=""/>
        <dsp:cNvSpPr/>
      </dsp:nvSpPr>
      <dsp:spPr>
        <a:xfrm>
          <a:off x="592615" y="4568991"/>
          <a:ext cx="70094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A0048A-A863-4CFA-9ADB-02BE73FC1F82}">
      <dsp:nvSpPr>
        <dsp:cNvPr id="0" name=""/>
        <dsp:cNvSpPr/>
      </dsp:nvSpPr>
      <dsp:spPr>
        <a:xfrm>
          <a:off x="0" y="0"/>
          <a:ext cx="86282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3B98B2-4127-4BC2-A5EC-CAAB463068B9}">
      <dsp:nvSpPr>
        <dsp:cNvPr id="0" name=""/>
        <dsp:cNvSpPr/>
      </dsp:nvSpPr>
      <dsp:spPr>
        <a:xfrm>
          <a:off x="0" y="0"/>
          <a:ext cx="379728" cy="4984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 </a:t>
          </a:r>
          <a:endParaRPr lang="ru-RU" sz="6500" kern="1200" dirty="0"/>
        </a:p>
      </dsp:txBody>
      <dsp:txXfrm>
        <a:off x="0" y="0"/>
        <a:ext cx="379728" cy="4984328"/>
      </dsp:txXfrm>
    </dsp:sp>
    <dsp:sp modelId="{78BDD76E-69D9-4262-8AF7-7FAC1F601160}">
      <dsp:nvSpPr>
        <dsp:cNvPr id="0" name=""/>
        <dsp:cNvSpPr/>
      </dsp:nvSpPr>
      <dsp:spPr>
        <a:xfrm>
          <a:off x="509152" y="226339"/>
          <a:ext cx="6773163" cy="4526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Постановление Правительства Московской области </a:t>
          </a:r>
          <a:r>
            <a:rPr lang="ru-RU" sz="2800" kern="1200" dirty="0" smtClean="0">
              <a:solidFill>
                <a:srgbClr val="C00000"/>
              </a:solidFill>
            </a:rPr>
            <a:t>№ - 783/39 от 25.10.2016 года</a:t>
          </a:r>
          <a:r>
            <a:rPr lang="ru-RU" sz="2800" kern="1200" dirty="0" smtClean="0"/>
            <a:t>, которым утверждена Государственная Программа Московской области </a:t>
          </a:r>
          <a:r>
            <a:rPr lang="ru-RU" sz="2800" kern="1200" dirty="0" smtClean="0">
              <a:solidFill>
                <a:srgbClr val="C00000"/>
              </a:solidFill>
            </a:rPr>
            <a:t>«Социальная защита населения Московской области на 2017-2021 годы»</a:t>
          </a:r>
          <a:r>
            <a:rPr lang="ru-RU" sz="2800" kern="1200" dirty="0" smtClean="0"/>
            <a:t>, в рамках которой  МЗ МО и МООП РЗ РФ в течение </a:t>
          </a:r>
          <a:r>
            <a:rPr lang="ru-RU" sz="2800" kern="1200" dirty="0" smtClean="0">
              <a:solidFill>
                <a:srgbClr val="C00000"/>
              </a:solidFill>
            </a:rPr>
            <a:t>5 лет будут получать  финансирование </a:t>
          </a:r>
          <a:r>
            <a:rPr lang="ru-RU" sz="2800" kern="1200" dirty="0" smtClean="0"/>
            <a:t>на летний отдых детей работников здравоохранения в размере </a:t>
          </a:r>
          <a:r>
            <a:rPr lang="ru-RU" sz="2800" kern="1200" dirty="0" smtClean="0">
              <a:solidFill>
                <a:srgbClr val="C00000"/>
              </a:solidFill>
            </a:rPr>
            <a:t>99,6 млн. рублей </a:t>
          </a:r>
          <a:r>
            <a:rPr lang="ru-RU" sz="2800" kern="1200" dirty="0" smtClean="0"/>
            <a:t>ежегодно</a:t>
          </a:r>
          <a:endParaRPr lang="ru-RU" sz="2800" kern="1200" dirty="0"/>
        </a:p>
      </dsp:txBody>
      <dsp:txXfrm>
        <a:off x="509152" y="226339"/>
        <a:ext cx="6773163" cy="4526782"/>
      </dsp:txXfrm>
    </dsp:sp>
    <dsp:sp modelId="{2E7CFB0C-5F92-4E52-A11F-EFD3AF3C1D05}">
      <dsp:nvSpPr>
        <dsp:cNvPr id="0" name=""/>
        <dsp:cNvSpPr/>
      </dsp:nvSpPr>
      <dsp:spPr>
        <a:xfrm>
          <a:off x="379728" y="4753121"/>
          <a:ext cx="69025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0B945-B7A5-4388-A4E3-36E25D31817E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B6953F-2C3F-4ECE-892E-D9F1E77DCE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664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BDEBD-0442-479E-90BD-34428AC3540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081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BDEBD-0442-479E-90BD-34428AC35406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081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80303-DC6E-497E-8F0C-646503474A4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151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80303-DC6E-497E-8F0C-646503474A4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151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80303-DC6E-497E-8F0C-646503474A4B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151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6953F-2C3F-4ECE-892E-D9F1E77DCE2A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568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6953F-2C3F-4ECE-892E-D9F1E77DCE2A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568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6953F-2C3F-4ECE-892E-D9F1E77DCE2A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568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80303-DC6E-497E-8F0C-646503474A4B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151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BDEBD-0442-479E-90BD-34428AC35406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081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EC64-BFEB-41F4-A842-01106A291C6D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D6A5-30BA-428F-9D7C-F7C3BA459D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02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EC64-BFEB-41F4-A842-01106A291C6D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D6A5-30BA-428F-9D7C-F7C3BA459D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20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EC64-BFEB-41F4-A842-01106A291C6D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D6A5-30BA-428F-9D7C-F7C3BA459D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65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EC64-BFEB-41F4-A842-01106A291C6D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D6A5-30BA-428F-9D7C-F7C3BA459D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39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EC64-BFEB-41F4-A842-01106A291C6D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D6A5-30BA-428F-9D7C-F7C3BA459D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67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EC64-BFEB-41F4-A842-01106A291C6D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D6A5-30BA-428F-9D7C-F7C3BA459D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61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EC64-BFEB-41F4-A842-01106A291C6D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D6A5-30BA-428F-9D7C-F7C3BA459D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46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EC64-BFEB-41F4-A842-01106A291C6D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D6A5-30BA-428F-9D7C-F7C3BA459D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2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EC64-BFEB-41F4-A842-01106A291C6D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D6A5-30BA-428F-9D7C-F7C3BA459D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50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EC64-BFEB-41F4-A842-01106A291C6D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D6A5-30BA-428F-9D7C-F7C3BA459D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32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EC64-BFEB-41F4-A842-01106A291C6D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D6A5-30BA-428F-9D7C-F7C3BA459D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75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3EC64-BFEB-41F4-A842-01106A291C6D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8D6A5-30BA-428F-9D7C-F7C3BA459D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057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47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18" Type="http://schemas.openxmlformats.org/officeDocument/2006/relationships/image" Target="../media/image72.jpeg"/><Relationship Id="rId3" Type="http://schemas.openxmlformats.org/officeDocument/2006/relationships/hyperlink" Target="http://www.medicalprof.ru/partners.html?region=1&amp;partners=partners16" TargetMode="External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17" Type="http://schemas.openxmlformats.org/officeDocument/2006/relationships/image" Target="../media/image71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5" Type="http://schemas.openxmlformats.org/officeDocument/2006/relationships/image" Target="../media/image69.jpeg"/><Relationship Id="rId10" Type="http://schemas.openxmlformats.org/officeDocument/2006/relationships/image" Target="../media/image64.jpeg"/><Relationship Id="rId4" Type="http://schemas.openxmlformats.org/officeDocument/2006/relationships/image" Target="../media/image58.gif"/><Relationship Id="rId9" Type="http://schemas.openxmlformats.org/officeDocument/2006/relationships/image" Target="../media/image63.jpeg"/><Relationship Id="rId14" Type="http://schemas.openxmlformats.org/officeDocument/2006/relationships/image" Target="../media/image6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microsoft.com/office/2007/relationships/hdphoto" Target="../media/hdphoto1.wdp"/><Relationship Id="rId7" Type="http://schemas.openxmlformats.org/officeDocument/2006/relationships/image" Target="../media/image9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1.png"/><Relationship Id="rId4" Type="http://schemas.openxmlformats.org/officeDocument/2006/relationships/image" Target="../media/image91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556792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Московский областной комитет профсоюза работников здравоохранения РФ</a:t>
            </a:r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3" descr="Emblema-Profsouz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9769" y="-216510"/>
            <a:ext cx="3534035" cy="2065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4514" y="4149080"/>
            <a:ext cx="9129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</a:t>
            </a:r>
            <a:r>
              <a:rPr lang="ru-RU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ПЛЕНУМ</a:t>
            </a:r>
            <a:endParaRPr lang="ru-RU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77" y="6093296"/>
            <a:ext cx="912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мая 2017 г.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135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981211030"/>
              </p:ext>
            </p:extLst>
          </p:nvPr>
        </p:nvGraphicFramePr>
        <p:xfrm>
          <a:off x="0" y="1235783"/>
          <a:ext cx="9048249" cy="4680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11663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Контроль и надзор за состоянием условий и охраны труда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 государственных учреждениях здравоохранения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Московской области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5949280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Общее руководство методологией построения системы управления охраной труда в организации отсутствует!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0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E34F227-2791-4BAC-B0D2-1F05E49308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">
                                            <p:graphicEl>
                                              <a:dgm id="{9E34F227-2791-4BAC-B0D2-1F05E49308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E7D6AF8-836E-4835-97BA-CC4E7F42A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4">
                                            <p:graphicEl>
                                              <a:dgm id="{BE7D6AF8-836E-4835-97BA-CC4E7F42A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33E5CDE-8207-4119-AA39-E26C0802C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4">
                                            <p:graphicEl>
                                              <a:dgm id="{933E5CDE-8207-4119-AA39-E26C0802C9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8FB6CC-CC83-41D5-9B53-A65DED36D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4">
                                            <p:graphicEl>
                                              <a:dgm id="{418FB6CC-CC83-41D5-9B53-A65DED36DD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74021CE-3B53-4DEF-A986-0A9BCFFA23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4">
                                            <p:graphicEl>
                                              <a:dgm id="{374021CE-3B53-4DEF-A986-0A9BCFFA23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005FB7-28F6-409D-8BD4-42F7275AA2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4">
                                            <p:graphicEl>
                                              <a:dgm id="{90005FB7-28F6-409D-8BD4-42F7275AA2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9384CE1-6DD3-4CC0-A684-CD0413F87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4">
                                            <p:graphicEl>
                                              <a:dgm id="{F9384CE1-6DD3-4CC0-A684-CD0413F875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7CCD55-D2DB-463E-93E3-CF5A7990D6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4">
                                            <p:graphicEl>
                                              <a:dgm id="{717CCD55-D2DB-463E-93E3-CF5A7990D6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2E39C7-BE43-43A0-A66F-E30BBA54FB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4">
                                            <p:graphicEl>
                                              <a:dgm id="{422E39C7-BE43-43A0-A66F-E30BBA54FB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26D481-3106-4A0D-BAD6-806D73261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4">
                                            <p:graphicEl>
                                              <a:dgm id="{F126D481-3106-4A0D-BAD6-806D73261D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257F9E2-628F-4486-925E-FEEAF1CF9D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4">
                                            <p:graphicEl>
                                              <a:dgm id="{6257F9E2-628F-4486-925E-FEEAF1CF9D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67C4FE1-571D-4AC1-BE09-1E00BEEA45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50"/>
                                        <p:tgtEl>
                                          <p:spTgt spid="4">
                                            <p:graphicEl>
                                              <a:dgm id="{E67C4FE1-571D-4AC1-BE09-1E00BEEA45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5B3D5F-19A9-4E13-99CF-F89C2345E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50"/>
                                        <p:tgtEl>
                                          <p:spTgt spid="4">
                                            <p:graphicEl>
                                              <a:dgm id="{EE5B3D5F-19A9-4E13-99CF-F89C2345EF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50B0E8-14FD-4FEA-BFDD-6D7B27F3CD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50"/>
                                        <p:tgtEl>
                                          <p:spTgt spid="4">
                                            <p:graphicEl>
                                              <a:dgm id="{B250B0E8-14FD-4FEA-BFDD-6D7B27F3CD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4AD80EE-E0AB-4784-898D-67AEEDFBEE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50"/>
                                        <p:tgtEl>
                                          <p:spTgt spid="4">
                                            <p:graphicEl>
                                              <a:dgm id="{04AD80EE-E0AB-4784-898D-67AEEDFBEE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Средние затраты на </a:t>
            </a:r>
            <a:r>
              <a:rPr lang="ru-RU" sz="2300" b="1" dirty="0">
                <a:solidFill>
                  <a:srgbClr val="C00000"/>
                </a:solidFill>
              </a:rPr>
              <a:t>м</a:t>
            </a:r>
            <a:r>
              <a:rPr lang="ru-RU" sz="2300" b="1" dirty="0" smtClean="0">
                <a:solidFill>
                  <a:srgbClr val="C00000"/>
                </a:solidFill>
              </a:rPr>
              <a:t>ероприятия </a:t>
            </a:r>
            <a:r>
              <a:rPr lang="ru-RU" sz="2300" b="1" dirty="0">
                <a:solidFill>
                  <a:srgbClr val="C00000"/>
                </a:solidFill>
              </a:rPr>
              <a:t>по предупреждению </a:t>
            </a:r>
            <a:r>
              <a:rPr lang="ru-RU" sz="2300" b="1" dirty="0" smtClean="0">
                <a:solidFill>
                  <a:srgbClr val="C00000"/>
                </a:solidFill>
              </a:rPr>
              <a:t>производственного </a:t>
            </a:r>
            <a:r>
              <a:rPr lang="ru-RU" sz="2300" b="1" dirty="0">
                <a:solidFill>
                  <a:srgbClr val="C00000"/>
                </a:solidFill>
              </a:rPr>
              <a:t>травматизма и профессиональных заболеваний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016025"/>
              </p:ext>
            </p:extLst>
          </p:nvPr>
        </p:nvGraphicFramePr>
        <p:xfrm>
          <a:off x="179511" y="980728"/>
          <a:ext cx="8784978" cy="5699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328593"/>
                <a:gridCol w="1728192"/>
                <a:gridCol w="172819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 мероприятия </a:t>
                      </a:r>
                      <a:br>
                        <a:rPr lang="ru-RU" dirty="0" smtClean="0"/>
                      </a:br>
                      <a:r>
                        <a:rPr lang="ru-RU" dirty="0" smtClean="0"/>
                        <a:t>(для</a:t>
                      </a:r>
                      <a:r>
                        <a:rPr lang="ru-RU" baseline="0" dirty="0" smtClean="0"/>
                        <a:t> медицинских работников)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Периодичность проведения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Цена на одного работника,</a:t>
                      </a:r>
                      <a:r>
                        <a:rPr lang="ru-RU" baseline="0" dirty="0" smtClean="0"/>
                        <a:t> руб.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Медицинский</a:t>
                      </a:r>
                      <a:r>
                        <a:rPr lang="ru-RU" b="1" baseline="0" dirty="0" smtClean="0"/>
                        <a:t> </a:t>
                      </a:r>
                      <a:r>
                        <a:rPr lang="ru-RU" b="1" dirty="0" smtClean="0"/>
                        <a:t>осмотр</a:t>
                      </a:r>
                      <a:r>
                        <a:rPr lang="ru-RU" b="1" baseline="0" dirty="0" smtClean="0"/>
                        <a:t> </a:t>
                      </a:r>
                      <a:r>
                        <a:rPr lang="ru-RU" baseline="0" dirty="0" smtClean="0"/>
                        <a:t/>
                      </a:r>
                      <a:br>
                        <a:rPr lang="ru-RU" baseline="0" dirty="0" smtClean="0"/>
                      </a:br>
                      <a:r>
                        <a:rPr lang="ru-RU" baseline="0" dirty="0" smtClean="0"/>
                        <a:t>(предварительный и периодический)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aseline="0" dirty="0" smtClean="0"/>
                        <a:t>1 раз в 1 </a:t>
                      </a:r>
                      <a:r>
                        <a:rPr lang="ru-RU" baseline="0" smtClean="0"/>
                        <a:t>год </a:t>
                      </a:r>
                      <a:endParaRPr lang="ru-RU" b="1" baseline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5080 </a:t>
                      </a:r>
                      <a:endParaRPr lang="ru-RU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effectLst/>
                        </a:rPr>
                        <a:t>Психиатрическое освидетельствование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раз в 5 лет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600</a:t>
                      </a:r>
                      <a:endParaRPr lang="ru-RU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Обучение по охране труда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руководители и</a:t>
                      </a:r>
                      <a:r>
                        <a:rPr lang="ru-RU" baseline="0" dirty="0" smtClean="0"/>
                        <a:t> специалисты в</a:t>
                      </a:r>
                      <a:r>
                        <a:rPr lang="ru-RU" dirty="0" smtClean="0"/>
                        <a:t> учебном</a:t>
                      </a:r>
                      <a:r>
                        <a:rPr lang="ru-RU" baseline="0" dirty="0" smtClean="0"/>
                        <a:t> центре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раз в 3 года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4000</a:t>
                      </a:r>
                      <a:endParaRPr lang="ru-RU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руководители и</a:t>
                      </a:r>
                      <a:r>
                        <a:rPr lang="ru-RU" baseline="0" dirty="0" smtClean="0"/>
                        <a:t> специалисты </a:t>
                      </a:r>
                      <a:r>
                        <a:rPr lang="ru-RU" dirty="0" smtClean="0"/>
                        <a:t>в организации 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1 раз в 3 года</a:t>
                      </a:r>
                      <a:endParaRPr lang="ru-RU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бесплатно</a:t>
                      </a:r>
                      <a:endParaRPr lang="ru-RU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363538" indent="0"/>
                      <a:r>
                        <a:rPr lang="ru-RU" dirty="0" smtClean="0"/>
                        <a:t>обучение по работе с сосудами под</a:t>
                      </a:r>
                      <a:r>
                        <a:rPr lang="ru-RU" baseline="0" dirty="0" smtClean="0"/>
                        <a:t> давлением в учебном центре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раз в 1 год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3000</a:t>
                      </a:r>
                      <a:endParaRPr lang="ru-RU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Средства защиты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363538" indent="0"/>
                      <a:r>
                        <a:rPr lang="ru-RU" sz="1800" kern="1200" dirty="0" smtClean="0">
                          <a:effectLst/>
                        </a:rPr>
                        <a:t>специальная одежда, специальная обувь и другие средства индивидуальной защиты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 износа (дежурные)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590</a:t>
                      </a:r>
                      <a:endParaRPr lang="ru-RU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363538" indent="0"/>
                      <a:r>
                        <a:rPr lang="ru-RU" sz="1800" kern="1200" dirty="0" smtClean="0">
                          <a:effectLst/>
                        </a:rPr>
                        <a:t>смывающие и обезвреживающие средства 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каждый месяц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210</a:t>
                      </a:r>
                      <a:endParaRPr lang="ru-RU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Специальная оценка условий труда </a:t>
                      </a:r>
                      <a:r>
                        <a:rPr lang="ru-RU" dirty="0" smtClean="0"/>
                        <a:t>(рабочее</a:t>
                      </a:r>
                      <a:r>
                        <a:rPr lang="ru-RU" baseline="0" dirty="0" smtClean="0"/>
                        <a:t> место)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раз в 5 лет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980</a:t>
                      </a:r>
                      <a:endParaRPr lang="ru-RU" b="1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751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187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Соотношение необходимых и фактических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затрат </a:t>
            </a:r>
            <a:r>
              <a:rPr lang="ru-RU" sz="2800" b="1" dirty="0">
                <a:solidFill>
                  <a:srgbClr val="C00000"/>
                </a:solidFill>
              </a:rPr>
              <a:t>на охрану </a:t>
            </a:r>
            <a:r>
              <a:rPr lang="ru-RU" sz="2800" b="1" dirty="0" smtClean="0">
                <a:solidFill>
                  <a:srgbClr val="C00000"/>
                </a:solidFill>
              </a:rPr>
              <a:t>труда одного медицинского работника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940834"/>
              </p:ext>
            </p:extLst>
          </p:nvPr>
        </p:nvGraphicFramePr>
        <p:xfrm>
          <a:off x="179512" y="1484784"/>
          <a:ext cx="8784975" cy="420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92488"/>
                <a:gridCol w="439248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Необходимые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 затраты</a:t>
                      </a:r>
                      <a:endParaRPr lang="ru-RU" sz="20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Фактические затраты по данным Коллегии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Минздрава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 Московской области</a:t>
                      </a:r>
                      <a:endParaRPr lang="ru-RU" sz="20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261938" indent="-261938"/>
                      <a:r>
                        <a:rPr lang="ru-RU" sz="2000" dirty="0" smtClean="0"/>
                        <a:t>1. Медицинский</a:t>
                      </a:r>
                      <a:r>
                        <a:rPr lang="ru-RU" sz="2000" baseline="0" dirty="0" smtClean="0"/>
                        <a:t> осмотр: 5330 руб. </a:t>
                      </a:r>
                    </a:p>
                    <a:p>
                      <a:pPr marL="261938" indent="-261938">
                        <a:tabLst/>
                      </a:pPr>
                      <a:r>
                        <a:rPr lang="ru-RU" sz="2000" baseline="0" dirty="0" smtClean="0"/>
                        <a:t>2. Психиатрическое освидетельствование: 600 руб.</a:t>
                      </a:r>
                    </a:p>
                    <a:p>
                      <a:pPr marL="261938" indent="-261938"/>
                      <a:r>
                        <a:rPr lang="ru-RU" sz="2000" baseline="0" dirty="0" smtClean="0"/>
                        <a:t>3. Смывающие и обезвреживающие средства защиты: 2310 руб.</a:t>
                      </a:r>
                    </a:p>
                    <a:p>
                      <a:pPr marL="261938" indent="-261938"/>
                      <a:r>
                        <a:rPr lang="ru-RU" sz="2000" baseline="0" dirty="0" smtClean="0"/>
                        <a:t>4. СОУТ: 980 руб. на 5 лет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174625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effectLst/>
                        </a:rPr>
                        <a:t>Общие</a:t>
                      </a:r>
                      <a:r>
                        <a:rPr lang="ru-RU" sz="2000" kern="1200" baseline="0" dirty="0" smtClean="0">
                          <a:effectLst/>
                        </a:rPr>
                        <a:t> затраты </a:t>
                      </a:r>
                      <a:r>
                        <a:rPr lang="ru-RU" sz="2000" kern="1200" dirty="0" smtClean="0">
                          <a:effectLst/>
                        </a:rPr>
                        <a:t>на мероприятия, предусмотренные ст. 212 Трудового кодекса Российской Федерации </a:t>
                      </a:r>
                      <a:br>
                        <a:rPr lang="ru-RU" sz="2000" kern="1200" dirty="0" smtClean="0">
                          <a:effectLst/>
                        </a:rPr>
                      </a:br>
                      <a:r>
                        <a:rPr lang="ru-RU" sz="2000" kern="1200" dirty="0" smtClean="0">
                          <a:effectLst/>
                        </a:rPr>
                        <a:t>в 2016 году: 49 млн. руб. </a:t>
                      </a:r>
                    </a:p>
                    <a:p>
                      <a:pPr marL="0" marR="0" indent="174625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effectLst/>
                        </a:rPr>
                        <a:t>При общем количестве</a:t>
                      </a:r>
                      <a:r>
                        <a:rPr lang="ru-RU" sz="2000" kern="1200" baseline="0" dirty="0" smtClean="0">
                          <a:effectLst/>
                        </a:rPr>
                        <a:t> работающих в учреждениях: 111 тыс. чел.</a:t>
                      </a:r>
                      <a:endParaRPr lang="ru-RU" sz="20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</a:rPr>
                        <a:t>Минимальные затраты</a:t>
                      </a:r>
                      <a:r>
                        <a:rPr lang="ru-RU" sz="2400" b="1" baseline="0" dirty="0" smtClean="0">
                          <a:solidFill>
                            <a:srgbClr val="C00000"/>
                          </a:solidFill>
                        </a:rPr>
                        <a:t> на мероприятия по охране труда </a:t>
                      </a:r>
                      <a:br>
                        <a:rPr lang="ru-RU" sz="2400" b="1" baseline="0" dirty="0" smtClean="0">
                          <a:solidFill>
                            <a:srgbClr val="C00000"/>
                          </a:solidFill>
                        </a:rPr>
                      </a:br>
                      <a:r>
                        <a:rPr lang="ru-RU" sz="2400" b="1" baseline="0" dirty="0" smtClean="0">
                          <a:solidFill>
                            <a:srgbClr val="C00000"/>
                          </a:solidFill>
                        </a:rPr>
                        <a:t>на одного работника в год:</a:t>
                      </a:r>
                      <a:endParaRPr lang="ru-RU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baseline="0" dirty="0" smtClean="0"/>
                        <a:t>7956 руб. 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effectLst/>
                        </a:rPr>
                        <a:t>450 руб.</a:t>
                      </a:r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738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993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r="3796"/>
          <a:stretch/>
        </p:blipFill>
        <p:spPr>
          <a:xfrm>
            <a:off x="219552" y="3124239"/>
            <a:ext cx="5612268" cy="35647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1"/>
          <a:stretch/>
        </p:blipFill>
        <p:spPr>
          <a:xfrm>
            <a:off x="6012160" y="3124239"/>
            <a:ext cx="2952328" cy="36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755630"/>
            <a:ext cx="4572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b="1" dirty="0"/>
              <a:t>По концепции Фонда социального страхования денег на санаторно-курортное лечение для работающих граждан не выделяется. Только </a:t>
            </a:r>
            <a:r>
              <a:rPr lang="ru-RU" sz="2200" b="1" dirty="0" smtClean="0"/>
              <a:t>неработающим, детям </a:t>
            </a:r>
            <a:r>
              <a:rPr lang="ru-RU" sz="2200" b="1" dirty="0"/>
              <a:t>и пенсионерам</a:t>
            </a:r>
            <a:r>
              <a:rPr lang="ru-RU" sz="2200" b="1" dirty="0" smtClean="0"/>
              <a:t>.</a:t>
            </a:r>
          </a:p>
          <a:p>
            <a:endParaRPr lang="ru-RU" sz="800" b="1" dirty="0" smtClean="0"/>
          </a:p>
          <a:p>
            <a:r>
              <a:rPr lang="ru-RU" sz="2200" b="1" dirty="0" smtClean="0"/>
              <a:t>А </a:t>
            </a:r>
            <a:r>
              <a:rPr lang="ru-RU" sz="2200" b="1" dirty="0"/>
              <a:t>работающие, по логике фонда, сами в состоянии купить себе и детям такую услугу</a:t>
            </a:r>
            <a:r>
              <a:rPr lang="ru-RU" sz="2200" b="1" dirty="0" smtClean="0"/>
              <a:t>.</a:t>
            </a:r>
            <a:endParaRPr lang="ru-RU" sz="2200" b="1" dirty="0"/>
          </a:p>
        </p:txBody>
      </p:sp>
      <p:pic>
        <p:nvPicPr>
          <p:cNvPr id="6146" name="Picture 2" descr="Картинки по запросу логотип фонда социального страхования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4" y="620688"/>
            <a:ext cx="3834316" cy="3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8873" y="4797152"/>
            <a:ext cx="8604448" cy="11079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</a:rPr>
              <a:t>Но уровень </a:t>
            </a:r>
            <a:r>
              <a:rPr lang="ru-RU" sz="2200" b="1" dirty="0">
                <a:solidFill>
                  <a:srgbClr val="C00000"/>
                </a:solidFill>
              </a:rPr>
              <a:t>зарплат </a:t>
            </a:r>
            <a:r>
              <a:rPr lang="ru-RU" sz="2200" b="1" dirty="0" smtClean="0">
                <a:solidFill>
                  <a:srgbClr val="C00000"/>
                </a:solidFill>
              </a:rPr>
              <a:t>наших работников не позволяет приобретение путевки в санатории, особенно </a:t>
            </a:r>
            <a:r>
              <a:rPr lang="ru-RU" sz="2200" b="1" dirty="0">
                <a:solidFill>
                  <a:srgbClr val="C00000"/>
                </a:solidFill>
              </a:rPr>
              <a:t>если путевки надо покупать и для себя и для детей.</a:t>
            </a:r>
          </a:p>
        </p:txBody>
      </p:sp>
    </p:spTree>
    <p:extLst>
      <p:ext uri="{BB962C8B-B14F-4D97-AF65-F5344CB8AC3E}">
        <p14:creationId xmlns:p14="http://schemas.microsoft.com/office/powerpoint/2010/main" val="9776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D:\Презентации\фоны для работы\Плакаты охрана труда\Рисунок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20888"/>
            <a:ext cx="5889593" cy="4268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236632"/>
            <a:ext cx="8784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Президент Российской Федерации </a:t>
            </a:r>
            <a:r>
              <a:rPr lang="ru-RU" sz="2800" b="1" dirty="0">
                <a:solidFill>
                  <a:srgbClr val="002060"/>
                </a:solidFill>
              </a:rPr>
              <a:t>В. В. Путин </a:t>
            </a:r>
            <a:r>
              <a:rPr lang="ru-RU" sz="2800" b="1" dirty="0">
                <a:solidFill>
                  <a:srgbClr val="C00000"/>
                </a:solidFill>
              </a:rPr>
              <a:t>выступая  на  заседании Госсовета в санатории «Белокуриха» Алтайского края 26.08.2016 года сказал: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1700808"/>
            <a:ext cx="59046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rgbClr val="002060"/>
                </a:solidFill>
              </a:rPr>
              <a:t>«…одним </a:t>
            </a:r>
            <a:r>
              <a:rPr lang="ru-RU" sz="2800" i="1" dirty="0">
                <a:solidFill>
                  <a:srgbClr val="002060"/>
                </a:solidFill>
              </a:rPr>
              <a:t>из путей улучшения ситуации в сфере здравоохранения должно стать  возрождение профилактики заболеваний, в том числе улучшение и развитие санаторно-курортного комплекса и санаторно-курортной помощи населению, как наиболее эффективной составляющей медицинской профилактики...»</a:t>
            </a:r>
          </a:p>
        </p:txBody>
      </p:sp>
    </p:spTree>
    <p:extLst>
      <p:ext uri="{BB962C8B-B14F-4D97-AF65-F5344CB8AC3E}">
        <p14:creationId xmlns:p14="http://schemas.microsoft.com/office/powerpoint/2010/main" val="320737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Вероника Игоревна Скворцова - События -Правительство Росси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79" y="1628801"/>
            <a:ext cx="5229200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16632"/>
            <a:ext cx="89644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Министр здравоохранения РФ </a:t>
            </a:r>
            <a:r>
              <a:rPr lang="ru-RU" sz="2800" b="1" dirty="0" smtClean="0">
                <a:solidFill>
                  <a:srgbClr val="002060"/>
                </a:solidFill>
              </a:rPr>
              <a:t>В.И. </a:t>
            </a:r>
            <a:r>
              <a:rPr lang="ru-RU" sz="2800" b="1" dirty="0">
                <a:solidFill>
                  <a:srgbClr val="002060"/>
                </a:solidFill>
              </a:rPr>
              <a:t>Скворцова</a:t>
            </a:r>
            <a:r>
              <a:rPr lang="ru-RU" sz="2800" b="1" dirty="0">
                <a:solidFill>
                  <a:srgbClr val="C00000"/>
                </a:solidFill>
              </a:rPr>
              <a:t> выступая на  заседании Госсовета в санатории «Белокуриха» Алтайского края 26.08.2016 </a:t>
            </a:r>
            <a:r>
              <a:rPr lang="ru-RU" sz="2800" b="1" dirty="0" smtClean="0">
                <a:solidFill>
                  <a:srgbClr val="C00000"/>
                </a:solidFill>
              </a:rPr>
              <a:t>года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сказала</a:t>
            </a:r>
            <a:r>
              <a:rPr lang="ru-RU" sz="2800" b="1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916832"/>
            <a:ext cx="56886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002060"/>
                </a:solidFill>
              </a:rPr>
              <a:t>«За поправку здоровья россиян отвечает </a:t>
            </a:r>
            <a:r>
              <a:rPr lang="ru-RU" sz="2800" i="1" dirty="0">
                <a:solidFill>
                  <a:srgbClr val="C00000"/>
                </a:solidFill>
              </a:rPr>
              <a:t>1875</a:t>
            </a:r>
            <a:r>
              <a:rPr lang="ru-RU" sz="2800" i="1" dirty="0">
                <a:solidFill>
                  <a:srgbClr val="002060"/>
                </a:solidFill>
              </a:rPr>
              <a:t> санаторно-курортных организации: из них только </a:t>
            </a:r>
            <a:r>
              <a:rPr lang="ru-RU" sz="2800" i="1" dirty="0">
                <a:solidFill>
                  <a:srgbClr val="C00000"/>
                </a:solidFill>
              </a:rPr>
              <a:t>33%</a:t>
            </a:r>
            <a:r>
              <a:rPr lang="ru-RU" sz="2800" i="1" dirty="0">
                <a:solidFill>
                  <a:srgbClr val="002060"/>
                </a:solidFill>
              </a:rPr>
              <a:t> государственные. Объём санаторно-курортных услуг за последние три года вырос на </a:t>
            </a:r>
            <a:r>
              <a:rPr lang="ru-RU" sz="2800" i="1" dirty="0">
                <a:solidFill>
                  <a:srgbClr val="C00000"/>
                </a:solidFill>
              </a:rPr>
              <a:t>20%</a:t>
            </a:r>
            <a:r>
              <a:rPr lang="ru-RU" sz="2800" i="1" dirty="0">
                <a:solidFill>
                  <a:srgbClr val="002060"/>
                </a:solidFill>
              </a:rPr>
              <a:t>. Ежегодный прирост ожидается в районе </a:t>
            </a:r>
            <a:r>
              <a:rPr lang="ru-RU" sz="2800" i="1" dirty="0">
                <a:solidFill>
                  <a:srgbClr val="C00000"/>
                </a:solidFill>
              </a:rPr>
              <a:t>10%</a:t>
            </a:r>
            <a:r>
              <a:rPr lang="ru-RU" sz="2800" i="1" dirty="0">
                <a:solidFill>
                  <a:srgbClr val="002060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69726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332656"/>
            <a:ext cx="66967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В </a:t>
            </a:r>
            <a:r>
              <a:rPr lang="ru-RU" sz="2800" b="1" dirty="0">
                <a:solidFill>
                  <a:srgbClr val="C00000"/>
                </a:solidFill>
              </a:rPr>
              <a:t>марте 2014 года </a:t>
            </a:r>
            <a:r>
              <a:rPr lang="ru-RU" sz="2800" b="1" dirty="0" smtClean="0">
                <a:solidFill>
                  <a:srgbClr val="C00000"/>
                </a:solidFill>
              </a:rPr>
              <a:t>главный внештатный специалист </a:t>
            </a:r>
            <a:r>
              <a:rPr lang="ru-RU" sz="2800" b="1" dirty="0">
                <a:solidFill>
                  <a:srgbClr val="C00000"/>
                </a:solidFill>
              </a:rPr>
              <a:t>Министерства здравоохранения РФ по санаторно-курортному лечению 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Наталья </a:t>
            </a:r>
            <a:r>
              <a:rPr lang="ru-RU" sz="2800" b="1" dirty="0" err="1" smtClean="0">
                <a:solidFill>
                  <a:srgbClr val="002060"/>
                </a:solidFill>
              </a:rPr>
              <a:t>Корчажкина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r>
              <a:rPr lang="ru-RU" sz="2800" b="1" dirty="0" smtClean="0">
                <a:solidFill>
                  <a:srgbClr val="C00000"/>
                </a:solidFill>
              </a:rPr>
              <a:t>озвучила </a:t>
            </a:r>
            <a:r>
              <a:rPr lang="ru-RU" sz="2800" b="1" dirty="0">
                <a:solidFill>
                  <a:srgbClr val="C00000"/>
                </a:solidFill>
              </a:rPr>
              <a:t>планы </a:t>
            </a:r>
            <a:r>
              <a:rPr lang="ru-RU" sz="2800" b="1" dirty="0" smtClean="0">
                <a:solidFill>
                  <a:srgbClr val="C00000"/>
                </a:solidFill>
              </a:rPr>
              <a:t>Минздрава: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6610" y="3284984"/>
            <a:ext cx="84969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002060"/>
                </a:solidFill>
              </a:rPr>
              <a:t>«Мы стремимся к тому, чтобы санаторно-курортным лечением была охвачена хотя бы половина населения РФ. В 2011 г. в санаториях поправили здоровье всего </a:t>
            </a:r>
            <a:r>
              <a:rPr lang="ru-RU" sz="2800" i="1" dirty="0">
                <a:solidFill>
                  <a:srgbClr val="C00000"/>
                </a:solidFill>
              </a:rPr>
              <a:t>3,5%</a:t>
            </a:r>
            <a:r>
              <a:rPr lang="ru-RU" sz="2800" i="1" dirty="0">
                <a:solidFill>
                  <a:srgbClr val="002060"/>
                </a:solidFill>
              </a:rPr>
              <a:t> россиян, в 2012 г. - </a:t>
            </a:r>
            <a:r>
              <a:rPr lang="ru-RU" sz="2800" i="1" dirty="0">
                <a:solidFill>
                  <a:srgbClr val="C00000"/>
                </a:solidFill>
              </a:rPr>
              <a:t>6%</a:t>
            </a:r>
            <a:r>
              <a:rPr lang="ru-RU" sz="2800" i="1" dirty="0">
                <a:solidFill>
                  <a:srgbClr val="002060"/>
                </a:solidFill>
              </a:rPr>
              <a:t>, в 2013 г. - </a:t>
            </a:r>
            <a:r>
              <a:rPr lang="ru-RU" sz="2800" i="1" dirty="0">
                <a:solidFill>
                  <a:srgbClr val="C00000"/>
                </a:solidFill>
              </a:rPr>
              <a:t>9%</a:t>
            </a:r>
            <a:r>
              <a:rPr lang="ru-RU" sz="2800" i="1" dirty="0">
                <a:solidFill>
                  <a:srgbClr val="002060"/>
                </a:solidFill>
              </a:rPr>
              <a:t>. Наша задача, чтобы к 2020 году этот показатель вырос до </a:t>
            </a:r>
            <a:r>
              <a:rPr lang="ru-RU" sz="2800" i="1" dirty="0">
                <a:solidFill>
                  <a:srgbClr val="C00000"/>
                </a:solidFill>
              </a:rPr>
              <a:t>45</a:t>
            </a:r>
            <a:r>
              <a:rPr lang="ru-RU" sz="2800" i="1" dirty="0" smtClean="0">
                <a:solidFill>
                  <a:srgbClr val="C00000"/>
                </a:solidFill>
              </a:rPr>
              <a:t>%</a:t>
            </a:r>
            <a:r>
              <a:rPr lang="ru-RU" sz="2800" i="1" dirty="0" smtClean="0">
                <a:solidFill>
                  <a:srgbClr val="002060"/>
                </a:solidFill>
              </a:rPr>
              <a:t>» </a:t>
            </a:r>
            <a:endParaRPr lang="ru-RU" sz="2800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\\Server\пленумы\МООПРЗРФ\2017\IV Пленум\Презентация\АРхив презентации 2017\дама 2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959"/>
            <a:ext cx="1800200" cy="1906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09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146638"/>
              </p:ext>
            </p:extLst>
          </p:nvPr>
        </p:nvGraphicFramePr>
        <p:xfrm>
          <a:off x="89755" y="692696"/>
          <a:ext cx="8964489" cy="417646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331640"/>
                <a:gridCol w="792088"/>
                <a:gridCol w="936104"/>
                <a:gridCol w="864096"/>
                <a:gridCol w="792088"/>
                <a:gridCol w="864096"/>
                <a:gridCol w="864096"/>
                <a:gridCol w="864096"/>
                <a:gridCol w="792088"/>
                <a:gridCol w="864097"/>
              </a:tblGrid>
              <a:tr h="4351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2008 г.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2009 г.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2010 г.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2011 г.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2012 г.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2013 г.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2014 г.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2015 г.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2016 г.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082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Кол-во членов Профсоюза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93885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95957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91531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90607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89085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87570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85901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85829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84582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132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tx1"/>
                          </a:solidFill>
                          <a:effectLst/>
                        </a:rPr>
                        <a:t>Кол-во оздоровленных членов Профсоюза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3010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3230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3740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5084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7300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7800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9300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9312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10090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00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tx1"/>
                          </a:solidFill>
                          <a:effectLst/>
                        </a:rPr>
                        <a:t>% оздоровленных членов Профсоюза к общему числу членов Профсоюза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3,2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3,4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4,1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5,6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8,2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8,9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10,8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10,8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12,0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48159"/>
            <a:ext cx="9144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Динамика оздоровления членов профсоюза за 2008 – 2016 гг.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2292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За </a:t>
            </a:r>
            <a:r>
              <a:rPr lang="ru-RU" sz="2800" dirty="0" smtClean="0">
                <a:solidFill>
                  <a:srgbClr val="C00000"/>
                </a:solidFill>
              </a:rPr>
              <a:t>8 лет </a:t>
            </a:r>
            <a:r>
              <a:rPr lang="ru-RU" sz="2800" dirty="0" smtClean="0"/>
              <a:t>оздоровлено </a:t>
            </a:r>
            <a:r>
              <a:rPr lang="ru-RU" sz="2800" b="1" dirty="0" smtClean="0">
                <a:solidFill>
                  <a:srgbClr val="C00000"/>
                </a:solidFill>
              </a:rPr>
              <a:t>58 866 </a:t>
            </a:r>
            <a:r>
              <a:rPr lang="ru-RU" sz="2800" dirty="0" smtClean="0"/>
              <a:t>работников </a:t>
            </a:r>
          </a:p>
          <a:p>
            <a:pPr algn="ctr"/>
            <a:r>
              <a:rPr lang="ru-RU" sz="2800" dirty="0" smtClean="0"/>
              <a:t>здравоохранения Московской области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9065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32533742"/>
              </p:ext>
            </p:extLst>
          </p:nvPr>
        </p:nvGraphicFramePr>
        <p:xfrm>
          <a:off x="179512" y="1397000"/>
          <a:ext cx="8712968" cy="5344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79512" y="188640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Санаторно-курортное </a:t>
            </a:r>
            <a:r>
              <a:rPr lang="ru-RU" sz="3600" b="1" dirty="0">
                <a:solidFill>
                  <a:srgbClr val="C00000"/>
                </a:solidFill>
              </a:rPr>
              <a:t>оздоровление наших </a:t>
            </a:r>
            <a:r>
              <a:rPr lang="ru-RU" sz="3600" b="1" dirty="0" smtClean="0">
                <a:solidFill>
                  <a:srgbClr val="C00000"/>
                </a:solidFill>
              </a:rPr>
              <a:t>работников складывается из: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12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514AE1-D842-4BCF-BB91-67E69C5DF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>
                                            <p:graphicEl>
                                              <a:dgm id="{C0514AE1-D842-4BCF-BB91-67E69C5DF6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37034E2-827F-4BB3-9098-60AEC5793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4">
                                            <p:graphicEl>
                                              <a:dgm id="{637034E2-827F-4BB3-9098-60AEC57932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356D92-2855-40CC-AC99-8140234038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4">
                                            <p:graphicEl>
                                              <a:dgm id="{EB356D92-2855-40CC-AC99-8140234038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7309E0-184F-4F09-B314-BD71B9B09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4">
                                            <p:graphicEl>
                                              <a:dgm id="{7D7309E0-184F-4F09-B314-BD71B9B09C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66A364-C36E-46D0-92F7-95F0C4D43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4">
                                            <p:graphicEl>
                                              <a:dgm id="{2666A364-C36E-46D0-92F7-95F0C4D431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6268B1-12AD-44C5-AB2A-EA954E45F8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4">
                                            <p:graphicEl>
                                              <a:dgm id="{0D6268B1-12AD-44C5-AB2A-EA954E45F8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293D64-DEE3-495E-BD79-97BF608539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">
                                            <p:graphicEl>
                                              <a:dgm id="{13293D64-DEE3-495E-BD79-97BF608539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D390140-9957-48D1-8FA4-624072A4BD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4">
                                            <p:graphicEl>
                                              <a:dgm id="{1D390140-9957-48D1-8FA4-624072A4BD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17074C-88E1-46E6-83B5-D579E130AA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4">
                                            <p:graphicEl>
                                              <a:dgm id="{8917074C-88E1-46E6-83B5-D579E130AA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CDCD0D-65FD-45D4-9FE6-8A65085185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4">
                                            <p:graphicEl>
                                              <a:dgm id="{A1CDCD0D-65FD-45D4-9FE6-8A65085185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Y:\ПРЕЗИДИУМЫ ПРЕЗЕНТАЦИИ\Шаблоны презентаций\16-12-2016_07-12-08\МОО здрав - презентация верх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39"/>
            <a:ext cx="8923749" cy="1316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-324544" y="3339145"/>
            <a:ext cx="691528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Выступление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Председателя Московской </a:t>
            </a:r>
            <a:b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областной организации профсоюза </a:t>
            </a:r>
            <a:b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работников здравоохранения РФ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А.И.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Домникова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\\Server\домников а.и\Фотографии\Фото Домникова\Официальные\фото Домникова обрез2.f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52120" y="1556792"/>
            <a:ext cx="4283990" cy="558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74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16632"/>
            <a:ext cx="91440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 Лечение в профсоюзных здравницах, которые предоставляют 20% скидку членам профсоюза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3273425" cy="2627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3273425" cy="90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7562"/>
            <a:ext cx="4060825" cy="90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48557"/>
            <a:ext cx="3267075" cy="90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68625"/>
            <a:ext cx="3273425" cy="927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05064"/>
            <a:ext cx="3687763" cy="90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" y="5085184"/>
            <a:ext cx="8882063" cy="137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79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739752"/>
              </p:ext>
            </p:extLst>
          </p:nvPr>
        </p:nvGraphicFramePr>
        <p:xfrm>
          <a:off x="539552" y="746212"/>
          <a:ext cx="8064896" cy="604977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{8799B23B-EC83-4686-B30A-512413B5E67A}</a:tableStyleId>
              </a:tblPr>
              <a:tblGrid>
                <a:gridCol w="3066105"/>
                <a:gridCol w="4998791"/>
              </a:tblGrid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Воскресенская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Серпуховской  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Дмитровская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Сергиев-Посадской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Долгопрудненская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Солнечногорская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Домодедовская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Ступинская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Зарайская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Талдомская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Ивантеевская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Фрязинская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Клинская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Шатурская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Красногорская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Щелковская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Луховицкая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Электростальская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Можайская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ГБУЗ МО </a:t>
                      </a:r>
                      <a:r>
                        <a:rPr lang="ru-RU" sz="1800" dirty="0" smtClean="0">
                          <a:effectLst/>
                        </a:rPr>
                        <a:t>«МОНД»                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Наро-Фоминская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ФГУЗ «Центр гигиены и эпидемиологии в МО»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Одинцовская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ГБУЗ МО «МОСПК»             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Озёрская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ГБУЗ  МО «МОНИИАГ»       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Орехово-Зуевская       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ГБУЗ МО «МОПБ № 2   </a:t>
                      </a:r>
                      <a:r>
                        <a:rPr lang="ru-RU" sz="1800" dirty="0" err="1">
                          <a:effectLst/>
                        </a:rPr>
                        <a:t>им.Яковенко</a:t>
                      </a:r>
                      <a:r>
                        <a:rPr lang="ru-RU" sz="1800" dirty="0">
                          <a:effectLst/>
                        </a:rPr>
                        <a:t>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Подольская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ФГУЗ сан. «</a:t>
                      </a:r>
                      <a:r>
                        <a:rPr lang="ru-RU" sz="1800" dirty="0" err="1">
                          <a:effectLst/>
                        </a:rPr>
                        <a:t>Кратово</a:t>
                      </a:r>
                      <a:r>
                        <a:rPr lang="ru-RU" sz="1800" dirty="0">
                          <a:effectLst/>
                        </a:rPr>
                        <a:t>»    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Павлово-Посадская      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ГБУЗ МО </a:t>
                      </a:r>
                      <a:r>
                        <a:rPr lang="ru-RU" sz="1800" dirty="0" smtClean="0">
                          <a:effectLst/>
                        </a:rPr>
                        <a:t>«ЦМОКПБ  </a:t>
                      </a:r>
                      <a:r>
                        <a:rPr lang="ru-RU" sz="1800" dirty="0">
                          <a:effectLst/>
                        </a:rPr>
                        <a:t>№1»     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Раменская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ГБУЗ МО   Центр «Резерв»  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3713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Рузской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ГКУ  МО  «ДЕЗ»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ФГУЗ РРЦ «ДЕТСТВО»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8864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Участники Фонда оздоровления МОК ПРЗ РФ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3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884229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Динамика расходов «Фонда оздоровления  МООП РЗ РФ» на оздоровление членов Профсоюза  (тыс. руб.)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2455863"/>
            <a:ext cx="8937625" cy="1951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50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739752"/>
              </p:ext>
            </p:extLst>
          </p:nvPr>
        </p:nvGraphicFramePr>
        <p:xfrm>
          <a:off x="539552" y="746212"/>
          <a:ext cx="8064896" cy="604977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{8799B23B-EC83-4686-B30A-512413B5E67A}</a:tableStyleId>
              </a:tblPr>
              <a:tblGrid>
                <a:gridCol w="3066105"/>
                <a:gridCol w="4998791"/>
              </a:tblGrid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Воскресенская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Серпуховской  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Дмитровская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Сергиев-Посадской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Долгопрудненская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Солнечногорская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Домодедовская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Ступинская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Зарайская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Талдомская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Ивантеевская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Фрязинская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Клинская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Шатурская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Красногорская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Щелковская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Луховицкая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Электростальская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Можайская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ГБУЗ МО </a:t>
                      </a:r>
                      <a:r>
                        <a:rPr lang="ru-RU" sz="1800" dirty="0" smtClean="0">
                          <a:effectLst/>
                        </a:rPr>
                        <a:t>«МОНД»                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Наро-Фоминская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ФГУЗ «Центр гигиены и эпидемиологии в МО»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Одинцовская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ГБУЗ МО «МОСПК»             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Озёрская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ГБУЗ  МО «МОНИИАГ»       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Орехово-Зуевская       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ГБУЗ МО «МОПБ № 2   </a:t>
                      </a:r>
                      <a:r>
                        <a:rPr lang="ru-RU" sz="1800" dirty="0" err="1">
                          <a:effectLst/>
                        </a:rPr>
                        <a:t>им.Яковенко</a:t>
                      </a:r>
                      <a:r>
                        <a:rPr lang="ru-RU" sz="1800" dirty="0">
                          <a:effectLst/>
                        </a:rPr>
                        <a:t>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Подольская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ФГУЗ сан. «</a:t>
                      </a:r>
                      <a:r>
                        <a:rPr lang="ru-RU" sz="1800" dirty="0" err="1">
                          <a:effectLst/>
                        </a:rPr>
                        <a:t>Кратово</a:t>
                      </a:r>
                      <a:r>
                        <a:rPr lang="ru-RU" sz="1800" dirty="0">
                          <a:effectLst/>
                        </a:rPr>
                        <a:t>»    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Павлово-Посадская      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ГБУЗ МО </a:t>
                      </a:r>
                      <a:r>
                        <a:rPr lang="ru-RU" sz="1800" dirty="0" smtClean="0">
                          <a:effectLst/>
                        </a:rPr>
                        <a:t>«ЦМОКПБ  </a:t>
                      </a:r>
                      <a:r>
                        <a:rPr lang="ru-RU" sz="1800" dirty="0">
                          <a:effectLst/>
                        </a:rPr>
                        <a:t>№1»     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Раменская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ГБУЗ МО   Центр «Резерв»  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3713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Рузской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ГКУ  МО  «ДЕЗ»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23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ФГУЗ РРЦ «ДЕТСТВО»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8864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Участники Фонда оздоровления МОК ПРЗ РФ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3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793769"/>
              </p:ext>
            </p:extLst>
          </p:nvPr>
        </p:nvGraphicFramePr>
        <p:xfrm>
          <a:off x="755576" y="980728"/>
          <a:ext cx="4104456" cy="5047488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4104456"/>
              </a:tblGrid>
              <a:tr h="3290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 smtClean="0">
                          <a:effectLst/>
                        </a:rPr>
                        <a:t>Балашихинская</a:t>
                      </a:r>
                      <a:endParaRPr lang="ru-RU" sz="2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137" marR="60137" marT="0" marB="0" anchor="ctr"/>
                </a:tc>
              </a:tr>
              <a:tr h="3290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Волоколамская</a:t>
                      </a:r>
                      <a:endParaRPr lang="ru-RU" sz="2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137" marR="60137" marT="0" marB="0" anchor="ctr"/>
                </a:tc>
              </a:tr>
              <a:tr h="3290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Дубненская</a:t>
                      </a:r>
                      <a:endParaRPr lang="ru-RU" sz="2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137" marR="60137" marT="0" marB="0" anchor="ctr"/>
                </a:tc>
              </a:tr>
              <a:tr h="3290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Звенигородская</a:t>
                      </a:r>
                      <a:endParaRPr lang="ru-RU" sz="2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137" marR="60137" marT="0" marB="0" anchor="ctr"/>
                </a:tc>
              </a:tr>
              <a:tr h="3290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 smtClean="0">
                          <a:effectLst/>
                        </a:rPr>
                        <a:t>Истринская</a:t>
                      </a:r>
                      <a:endParaRPr lang="ru-RU" sz="2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137" marR="60137" marT="0" marB="0" anchor="ctr"/>
                </a:tc>
              </a:tr>
              <a:tr h="3290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Лотошинская</a:t>
                      </a:r>
                      <a:endParaRPr lang="ru-RU" sz="2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137" marR="60137" marT="0" marB="0" anchor="ctr"/>
                </a:tc>
              </a:tr>
              <a:tr h="3290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 smtClean="0">
                          <a:effectLst/>
                        </a:rPr>
                        <a:t>Лыткаринская</a:t>
                      </a:r>
                      <a:endParaRPr lang="ru-RU" sz="2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137" marR="60137" marT="0" marB="0" anchor="ctr"/>
                </a:tc>
              </a:tr>
              <a:tr h="3290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 smtClean="0">
                          <a:effectLst/>
                        </a:rPr>
                        <a:t>Химкинская</a:t>
                      </a:r>
                      <a:endParaRPr lang="ru-RU" sz="2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137" marR="60137" marT="0" marB="0" anchor="ctr"/>
                </a:tc>
              </a:tr>
              <a:tr h="3290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Чеховская</a:t>
                      </a:r>
                      <a:endParaRPr lang="ru-RU" sz="2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137" marR="60137" marT="0" marB="0" anchor="ctr"/>
                </a:tc>
              </a:tr>
              <a:tr h="3290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Егорьевская</a:t>
                      </a:r>
                      <a:endParaRPr lang="ru-RU" sz="2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137" marR="60137" marT="0" marB="0" anchor="ctr"/>
                </a:tc>
              </a:tr>
              <a:tr h="3290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Жуковская</a:t>
                      </a:r>
                      <a:endParaRPr lang="ru-RU" sz="2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137" marR="60137" marT="0" marB="0" anchor="ctr"/>
                </a:tc>
              </a:tr>
              <a:tr h="3290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 smtClean="0">
                          <a:effectLst/>
                        </a:rPr>
                        <a:t>Солнечногорская</a:t>
                      </a:r>
                      <a:endParaRPr lang="ru-RU" sz="2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137" marR="60137" marT="0" marB="0" anchor="ctr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555831"/>
              </p:ext>
            </p:extLst>
          </p:nvPr>
        </p:nvGraphicFramePr>
        <p:xfrm>
          <a:off x="4860032" y="980728"/>
          <a:ext cx="3888432" cy="5468112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3888432"/>
              </a:tblGrid>
              <a:tr h="2858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Коломенская</a:t>
                      </a:r>
                      <a:endParaRPr lang="ru-RU" sz="2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3945" marR="13945" marT="0" marB="0" anchor="ctr"/>
                </a:tc>
              </a:tr>
              <a:tr h="2858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Ногинская</a:t>
                      </a:r>
                      <a:endParaRPr lang="ru-RU" sz="2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3945" marR="13945" marT="0" marB="0" anchor="ctr"/>
                </a:tc>
              </a:tr>
              <a:tr h="2858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Пушкинская</a:t>
                      </a:r>
                      <a:endParaRPr lang="ru-RU" sz="2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3945" marR="13945" marT="0" marB="0" anchor="ctr"/>
                </a:tc>
              </a:tr>
              <a:tr h="2858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г. Железнодорожный</a:t>
                      </a:r>
                      <a:endParaRPr lang="ru-RU" sz="2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3945" marR="13945" marT="0" marB="0" anchor="ctr"/>
                </a:tc>
              </a:tr>
              <a:tr h="2858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г. Королев</a:t>
                      </a:r>
                      <a:endParaRPr lang="ru-RU" sz="2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3945" marR="13945" marT="0" marB="0" anchor="ctr"/>
                </a:tc>
              </a:tr>
              <a:tr h="2858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Каширская</a:t>
                      </a:r>
                      <a:endParaRPr lang="ru-RU" sz="2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3945" marR="13945" marT="0" marB="0" anchor="ctr"/>
                </a:tc>
              </a:tr>
              <a:tr h="2858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Ленинская</a:t>
                      </a:r>
                      <a:endParaRPr lang="ru-RU" sz="2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3945" marR="13945" marT="0" marB="0" anchor="ctr"/>
                </a:tc>
              </a:tr>
              <a:tr h="2858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Люберецкая</a:t>
                      </a:r>
                      <a:endParaRPr lang="ru-RU" sz="2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3945" marR="13945" marT="0" marB="0" anchor="ctr"/>
                </a:tc>
              </a:tr>
              <a:tr h="2858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Можайская</a:t>
                      </a:r>
                      <a:endParaRPr lang="ru-RU" sz="2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3945" marR="13945" marT="0" marB="0" anchor="ctr"/>
                </a:tc>
              </a:tr>
              <a:tr h="2858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 smtClean="0">
                          <a:effectLst/>
                        </a:rPr>
                        <a:t>Мытищинская</a:t>
                      </a:r>
                      <a:endParaRPr lang="ru-RU" sz="2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3945" marR="13945" marT="0" marB="0" anchor="ctr"/>
                </a:tc>
              </a:tr>
              <a:tr h="2858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 smtClean="0">
                          <a:effectLst/>
                        </a:rPr>
                        <a:t>Реутовская</a:t>
                      </a:r>
                      <a:endParaRPr lang="ru-RU" sz="2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3945" marR="13945" marT="0" marB="0" anchor="ctr"/>
                </a:tc>
              </a:tr>
              <a:tr h="3442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Серебряно-Прудская</a:t>
                      </a:r>
                      <a:endParaRPr lang="ru-RU" sz="2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3945" marR="13945" marT="0" marB="0" anchor="ctr"/>
                </a:tc>
              </a:tr>
              <a:tr h="2858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Шаховская</a:t>
                      </a:r>
                      <a:endParaRPr lang="ru-RU" sz="2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3945" marR="13945" marT="0" marB="0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26064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Не участвуют в работе Фонда оздоровления МОК ПРЗ РФ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0003" y="116632"/>
            <a:ext cx="91313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Динамика оздоровления членов профсоюза по ОМС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488007925"/>
              </p:ext>
            </p:extLst>
          </p:nvPr>
        </p:nvGraphicFramePr>
        <p:xfrm>
          <a:off x="539552" y="2348880"/>
          <a:ext cx="806489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 rot="19331993">
            <a:off x="3979626" y="4216021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2016 год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 rot="21049474">
            <a:off x="4643136" y="5141573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2017 год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2204864"/>
            <a:ext cx="46210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Реабилитация в 2017 году:</a:t>
            </a:r>
          </a:p>
          <a:p>
            <a:pPr marL="285750" indent="-285750">
              <a:buFontTx/>
              <a:buChar char="-"/>
            </a:pPr>
            <a:r>
              <a:rPr lang="ru-RU" sz="3200" b="1" dirty="0" smtClean="0">
                <a:solidFill>
                  <a:srgbClr val="C00000"/>
                </a:solidFill>
              </a:rPr>
              <a:t>5</a:t>
            </a:r>
            <a:r>
              <a:rPr lang="ru-RU" sz="2400" dirty="0" smtClean="0"/>
              <a:t>-кратное снижение квот;</a:t>
            </a:r>
          </a:p>
          <a:p>
            <a:pPr marL="285750" indent="-285750">
              <a:buFontTx/>
              <a:buChar char="-"/>
            </a:pPr>
            <a:r>
              <a:rPr lang="ru-RU" sz="2400" dirty="0"/>
              <a:t>и</a:t>
            </a:r>
            <a:r>
              <a:rPr lang="ru-RU" sz="2400" dirty="0" smtClean="0"/>
              <a:t>зменение порядка направления на реабилитацию;</a:t>
            </a:r>
          </a:p>
          <a:p>
            <a:pPr marL="285750" indent="-285750">
              <a:buFontTx/>
              <a:buChar char="-"/>
            </a:pPr>
            <a:r>
              <a:rPr lang="ru-RU" sz="2400" dirty="0"/>
              <a:t>с</a:t>
            </a:r>
            <a:r>
              <a:rPr lang="ru-RU" sz="2400" dirty="0" smtClean="0"/>
              <a:t>окращение показаний.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15" y="578297"/>
            <a:ext cx="8718550" cy="1401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53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  <p:bldP spid="6" grpId="0"/>
      <p:bldP spid="7" grpId="0"/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федеральный закон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6" y="548680"/>
            <a:ext cx="337185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212976"/>
            <a:ext cx="82809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«О внесении изменений в отдельные законодательные  акты Российской Федерации в части совершенствования отдыха и оздоровления детей»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07904" y="323364"/>
            <a:ext cx="525658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Федеральный закон  №-</a:t>
            </a:r>
            <a:r>
              <a:rPr lang="ru-RU" sz="3200" b="1" dirty="0" smtClean="0">
                <a:solidFill>
                  <a:srgbClr val="C00000"/>
                </a:solidFill>
              </a:rPr>
              <a:t>465 принятый </a:t>
            </a:r>
            <a:r>
              <a:rPr lang="ru-RU" sz="3200" b="1" dirty="0">
                <a:solidFill>
                  <a:srgbClr val="C00000"/>
                </a:solidFill>
              </a:rPr>
              <a:t>28.12.2016 </a:t>
            </a:r>
            <a:r>
              <a:rPr lang="ru-RU" sz="3200" b="1" dirty="0" smtClean="0">
                <a:solidFill>
                  <a:srgbClr val="C00000"/>
                </a:solidFill>
              </a:rPr>
              <a:t>года </a:t>
            </a:r>
            <a:r>
              <a:rPr lang="ru-RU" sz="3200" b="1" dirty="0">
                <a:solidFill>
                  <a:srgbClr val="C00000"/>
                </a:solidFill>
              </a:rPr>
              <a:t>вступивший в силу с 01.01.2017 года.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731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16632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Динамика оздоровления детей членов профсоюза 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91" y="692696"/>
            <a:ext cx="7126287" cy="2762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42" y="3454946"/>
            <a:ext cx="4395787" cy="3335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281" y="3430244"/>
            <a:ext cx="43227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34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30620782"/>
              </p:ext>
            </p:extLst>
          </p:nvPr>
        </p:nvGraphicFramePr>
        <p:xfrm>
          <a:off x="107897" y="1196752"/>
          <a:ext cx="8712968" cy="4178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1520" y="11663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С учётом мнения МООП РЗ РФ принято: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4869160"/>
            <a:ext cx="777686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Выделено </a:t>
            </a:r>
            <a:r>
              <a:rPr lang="ru-RU" sz="2800" dirty="0"/>
              <a:t>дополнительных </a:t>
            </a:r>
            <a:r>
              <a:rPr lang="ru-RU" sz="2800" dirty="0" smtClean="0"/>
              <a:t>средств </a:t>
            </a:r>
            <a:r>
              <a:rPr lang="ru-RU" sz="3600" b="1" dirty="0" smtClean="0">
                <a:solidFill>
                  <a:srgbClr val="C00000"/>
                </a:solidFill>
              </a:rPr>
              <a:t>99,6</a:t>
            </a:r>
            <a:r>
              <a:rPr lang="ru-RU" sz="2800" dirty="0" smtClean="0"/>
              <a:t> </a:t>
            </a:r>
            <a:r>
              <a:rPr lang="ru-RU" sz="2800" dirty="0"/>
              <a:t>млн. рублей, </a:t>
            </a:r>
            <a:r>
              <a:rPr lang="ru-RU" sz="2800" dirty="0" smtClean="0"/>
              <a:t>только </a:t>
            </a:r>
            <a:r>
              <a:rPr lang="ru-RU" sz="2800" dirty="0"/>
              <a:t>для детей работников здравоохранения.</a:t>
            </a:r>
          </a:p>
        </p:txBody>
      </p:sp>
    </p:spTree>
    <p:extLst>
      <p:ext uri="{BB962C8B-B14F-4D97-AF65-F5344CB8AC3E}">
        <p14:creationId xmlns:p14="http://schemas.microsoft.com/office/powerpoint/2010/main" val="393504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6466EF-0D3F-4543-BA77-3A7D85B0C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>
                                            <p:graphicEl>
                                              <a:dgm id="{746466EF-0D3F-4543-BA77-3A7D85B0C3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F5E94F-E86F-4FB9-A194-E7A299EBB1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4">
                                            <p:graphicEl>
                                              <a:dgm id="{D4F5E94F-E86F-4FB9-A194-E7A299EBB1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7F1B209-0E81-4F90-93D5-2A55BB0489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4">
                                            <p:graphicEl>
                                              <a:dgm id="{57F1B209-0E81-4F90-93D5-2A55BB0489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6F28EE-86BA-46A4-8EB3-196721473E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4">
                                            <p:graphicEl>
                                              <a:dgm id="{306F28EE-86BA-46A4-8EB3-196721473E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68" y="260648"/>
            <a:ext cx="91233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Два </a:t>
            </a:r>
            <a:r>
              <a:rPr lang="ru-RU" sz="3200" b="1" dirty="0">
                <a:solidFill>
                  <a:srgbClr val="C00000"/>
                </a:solidFill>
              </a:rPr>
              <a:t>источника </a:t>
            </a:r>
            <a:r>
              <a:rPr lang="ru-RU" sz="3200" b="1" dirty="0" smtClean="0">
                <a:solidFill>
                  <a:srgbClr val="C00000"/>
                </a:solidFill>
              </a:rPr>
              <a:t>финансирования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детского отдыха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11011406"/>
              </p:ext>
            </p:extLst>
          </p:nvPr>
        </p:nvGraphicFramePr>
        <p:xfrm>
          <a:off x="179512" y="1340768"/>
          <a:ext cx="8856984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062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296B6F3-19C4-4ECA-85CD-9FB636D4C8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>
                                            <p:graphicEl>
                                              <a:dgm id="{1296B6F3-19C4-4ECA-85CD-9FB636D4C8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9C81CEA-AF60-4277-A4CB-474E2DEBD7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3">
                                            <p:graphicEl>
                                              <a:dgm id="{C9C81CEA-AF60-4277-A4CB-474E2DEBD7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F391952-9A26-4E29-8D55-CC38ACD861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">
                                            <p:graphicEl>
                                              <a:dgm id="{FF391952-9A26-4E29-8D55-CC38ACD861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8353B1C-03FB-42C6-BE72-86FBFEDC6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3">
                                            <p:graphicEl>
                                              <a:dgm id="{F8353B1C-03FB-42C6-BE72-86FBFEDC62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A4033C1-975C-4746-AA16-301FB075AB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">
                                            <p:graphicEl>
                                              <a:dgm id="{4A4033C1-975C-4746-AA16-301FB075AB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0368CB4-7023-42CF-8D9B-6747E5C365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3">
                                            <p:graphicEl>
                                              <a:dgm id="{80368CB4-7023-42CF-8D9B-6747E5C365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Y:\ПРЕЗИДИУМЫ ПРЕЗЕНТАЦИИ\Шаблоны презентаций\16-12-2016_07-12-08\МОО здрав - презентация верх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39"/>
            <a:ext cx="8923749" cy="1316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07502" y="1282647"/>
            <a:ext cx="8923749" cy="531470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</a:rPr>
              <a:t>«О задачах руководителей медицинских учреждений и председателей первичных организаций профсоюза работников здравоохранения Московской области по профилактике и укреплению здоровья работников отрасли»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91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3789040"/>
            <a:ext cx="8194746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sz="1000" dirty="0"/>
          </a:p>
          <a:p>
            <a:r>
              <a:rPr lang="ru-RU" sz="2800" b="1" dirty="0" smtClean="0">
                <a:solidFill>
                  <a:srgbClr val="002060"/>
                </a:solidFill>
              </a:rPr>
              <a:t>ГБУЗ МО «</a:t>
            </a:r>
            <a:r>
              <a:rPr lang="ru-RU" sz="2800" b="1" dirty="0" err="1" smtClean="0">
                <a:solidFill>
                  <a:srgbClr val="002060"/>
                </a:solidFill>
              </a:rPr>
              <a:t>Дмитровская</a:t>
            </a:r>
            <a:r>
              <a:rPr lang="ru-RU" sz="2800" b="1" dirty="0" smtClean="0">
                <a:solidFill>
                  <a:srgbClr val="002060"/>
                </a:solidFill>
              </a:rPr>
              <a:t> ГБ»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Главный врач </a:t>
            </a:r>
            <a:r>
              <a:rPr lang="ru-RU" sz="2400" b="1" dirty="0" smtClean="0">
                <a:solidFill>
                  <a:srgbClr val="C00000"/>
                </a:solidFill>
              </a:rPr>
              <a:t>Тюрина Ольга Викторовна</a:t>
            </a:r>
            <a:r>
              <a:rPr lang="ru-RU" sz="2400" dirty="0" smtClean="0"/>
              <a:t>,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заместитель по экономике главного врача </a:t>
            </a:r>
            <a:r>
              <a:rPr lang="ru-RU" sz="2400" b="1" dirty="0" smtClean="0">
                <a:solidFill>
                  <a:srgbClr val="C00000"/>
                </a:solidFill>
              </a:rPr>
              <a:t>Кузьмина Александра Борисовна</a:t>
            </a:r>
            <a:r>
              <a:rPr lang="ru-RU" sz="2400" dirty="0" smtClean="0"/>
              <a:t>. </a:t>
            </a:r>
          </a:p>
          <a:p>
            <a:pPr marL="285750" indent="-285750">
              <a:buFontTx/>
              <a:buChar char="-"/>
            </a:pPr>
            <a:endParaRPr lang="ru-RU" sz="1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18864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Медицинские организации, где был сорван детский отдых: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618609"/>
            <a:ext cx="8208912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sz="1000" dirty="0" smtClean="0">
              <a:solidFill>
                <a:schemeClr val="tx1"/>
              </a:solidFill>
            </a:endParaRPr>
          </a:p>
          <a:p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ГБУЗ </a:t>
            </a:r>
            <a:r>
              <a:rPr lang="ru-RU" sz="2800" b="1" dirty="0">
                <a:solidFill>
                  <a:srgbClr val="002060"/>
                </a:solidFill>
              </a:rPr>
              <a:t>МО «</a:t>
            </a:r>
            <a:r>
              <a:rPr lang="ru-RU" sz="2800" b="1" dirty="0" err="1">
                <a:solidFill>
                  <a:srgbClr val="002060"/>
                </a:solidFill>
              </a:rPr>
              <a:t>Яхромская</a:t>
            </a:r>
            <a:r>
              <a:rPr lang="ru-RU" sz="2800" b="1" dirty="0">
                <a:solidFill>
                  <a:srgbClr val="002060"/>
                </a:solidFill>
              </a:rPr>
              <a:t> городская больница</a:t>
            </a:r>
            <a:r>
              <a:rPr lang="ru-RU" sz="2800" b="1" dirty="0" smtClean="0">
                <a:solidFill>
                  <a:srgbClr val="002060"/>
                </a:solidFill>
              </a:rPr>
              <a:t>»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</a:rPr>
              <a:t>главный </a:t>
            </a:r>
            <a:r>
              <a:rPr lang="ru-RU" sz="2400" dirty="0">
                <a:solidFill>
                  <a:schemeClr val="tx1"/>
                </a:solidFill>
              </a:rPr>
              <a:t>врач  </a:t>
            </a:r>
            <a:r>
              <a:rPr lang="ru-RU" sz="2400" b="1" dirty="0" err="1">
                <a:solidFill>
                  <a:srgbClr val="C00000"/>
                </a:solidFill>
              </a:rPr>
              <a:t>Дручинина</a:t>
            </a:r>
            <a:r>
              <a:rPr lang="ru-RU" sz="2400" b="1" dirty="0">
                <a:solidFill>
                  <a:srgbClr val="C00000"/>
                </a:solidFill>
              </a:rPr>
              <a:t> Надежда </a:t>
            </a:r>
            <a:r>
              <a:rPr lang="ru-RU" sz="2400" b="1" dirty="0" smtClean="0">
                <a:solidFill>
                  <a:srgbClr val="C00000"/>
                </a:solidFill>
              </a:rPr>
              <a:t>Юрьевна</a:t>
            </a:r>
            <a:r>
              <a:rPr lang="ru-RU" sz="2400" dirty="0" smtClean="0">
                <a:solidFill>
                  <a:schemeClr val="tx1"/>
                </a:solidFill>
              </a:rPr>
              <a:t>,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</a:rPr>
              <a:t>главный </a:t>
            </a:r>
            <a:r>
              <a:rPr lang="ru-RU" sz="2400" dirty="0">
                <a:solidFill>
                  <a:schemeClr val="tx1"/>
                </a:solidFill>
              </a:rPr>
              <a:t>бухгалтер </a:t>
            </a:r>
            <a:r>
              <a:rPr lang="ru-RU" sz="2400" b="1" dirty="0">
                <a:solidFill>
                  <a:srgbClr val="C00000"/>
                </a:solidFill>
              </a:rPr>
              <a:t>Смирнова Наталья </a:t>
            </a:r>
            <a:r>
              <a:rPr lang="ru-RU" sz="2400" b="1" dirty="0" smtClean="0">
                <a:solidFill>
                  <a:srgbClr val="C00000"/>
                </a:solidFill>
              </a:rPr>
              <a:t>Александровна</a:t>
            </a:r>
          </a:p>
          <a:p>
            <a:endParaRPr lang="ru-RU" sz="1000" b="1" dirty="0"/>
          </a:p>
        </p:txBody>
      </p:sp>
    </p:spTree>
    <p:extLst>
      <p:ext uri="{BB962C8B-B14F-4D97-AF65-F5344CB8AC3E}">
        <p14:creationId xmlns:p14="http://schemas.microsoft.com/office/powerpoint/2010/main" val="51154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2238" y="188640"/>
            <a:ext cx="83402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Продолжив  </a:t>
            </a:r>
            <a:r>
              <a:rPr lang="ru-RU" sz="2800" b="1" dirty="0">
                <a:solidFill>
                  <a:srgbClr val="C00000"/>
                </a:solidFill>
              </a:rPr>
              <a:t>работу </a:t>
            </a:r>
            <a:r>
              <a:rPr lang="ru-RU" sz="2800" b="1" dirty="0" smtClean="0">
                <a:solidFill>
                  <a:srgbClr val="C00000"/>
                </a:solidFill>
              </a:rPr>
              <a:t>с исполнительной властью </a:t>
            </a:r>
            <a:r>
              <a:rPr lang="ru-RU" sz="2800" b="1" dirty="0">
                <a:solidFill>
                  <a:srgbClr val="C00000"/>
                </a:solidFill>
              </a:rPr>
              <a:t>ПРОФСОЮЗ добился </a:t>
            </a:r>
            <a:r>
              <a:rPr lang="ru-RU" sz="2800" b="1" dirty="0" smtClean="0">
                <a:solidFill>
                  <a:srgbClr val="C00000"/>
                </a:solidFill>
              </a:rPr>
              <a:t>принятия:</a:t>
            </a:r>
            <a:endParaRPr lang="ru-RU" sz="28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19219215"/>
              </p:ext>
            </p:extLst>
          </p:nvPr>
        </p:nvGraphicFramePr>
        <p:xfrm>
          <a:off x="192238" y="1397000"/>
          <a:ext cx="8628234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382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578297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Динамика оздоровления детей членов профсоюза 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56" y="1484784"/>
            <a:ext cx="7126287" cy="404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38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16632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Динамика оздоровления детей членов профсоюза 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254559800"/>
              </p:ext>
            </p:extLst>
          </p:nvPr>
        </p:nvGraphicFramePr>
        <p:xfrm>
          <a:off x="1835696" y="3429000"/>
          <a:ext cx="5976664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Скругленная прямоугольная выноска 5"/>
          <p:cNvSpPr/>
          <p:nvPr/>
        </p:nvSpPr>
        <p:spPr>
          <a:xfrm>
            <a:off x="6075843" y="3577857"/>
            <a:ext cx="2736304" cy="792088"/>
          </a:xfrm>
          <a:prstGeom prst="wedgeRoundRectCallout">
            <a:avLst>
              <a:gd name="adj1" fmla="val -72704"/>
              <a:gd name="adj2" fmla="val 3665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1752A9"/>
                </a:solidFill>
              </a:rPr>
              <a:t>4391</a:t>
            </a:r>
            <a:r>
              <a:rPr lang="ru-RU" sz="2800" b="1" dirty="0" smtClean="0"/>
              <a:t> ребенок</a:t>
            </a:r>
            <a:endParaRPr lang="ru-RU" sz="2800" b="1" dirty="0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107504" y="4041067"/>
            <a:ext cx="2195736" cy="1099549"/>
          </a:xfrm>
          <a:prstGeom prst="wedgeRoundRectCallout">
            <a:avLst>
              <a:gd name="adj1" fmla="val 39612"/>
              <a:gd name="adj2" fmla="val 11141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6679</a:t>
            </a:r>
          </a:p>
          <a:p>
            <a:pPr algn="ctr"/>
            <a:r>
              <a:rPr lang="ru-RU" sz="2800" b="1" dirty="0" smtClean="0"/>
              <a:t>детей</a:t>
            </a:r>
            <a:endParaRPr lang="ru-RU" sz="28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56" y="578297"/>
            <a:ext cx="7126287" cy="276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99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16632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Качество</a:t>
            </a:r>
            <a:r>
              <a:rPr kumimoji="0" lang="ru-RU" altLang="ru-RU" sz="2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детского отдыха 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4005064"/>
            <a:ext cx="87849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Количество детей медицинских работников отдохнувших в санаториях и загородных лагерях увеличилось в </a:t>
            </a:r>
            <a:r>
              <a:rPr lang="ru-RU" sz="4400" b="1" dirty="0" smtClean="0">
                <a:solidFill>
                  <a:srgbClr val="C00000"/>
                </a:solidFill>
              </a:rPr>
              <a:t>2</a:t>
            </a:r>
            <a:r>
              <a:rPr lang="ru-RU" sz="3200" dirty="0" smtClean="0"/>
              <a:t> </a:t>
            </a:r>
            <a:r>
              <a:rPr lang="ru-RU" sz="3200" b="1" dirty="0" smtClean="0">
                <a:solidFill>
                  <a:srgbClr val="C00000"/>
                </a:solidFill>
              </a:rPr>
              <a:t>раза!!! </a:t>
            </a:r>
            <a:r>
              <a:rPr lang="ru-RU" sz="3200" dirty="0" smtClean="0"/>
              <a:t>Но этого не достаточно! Пропорцию должна поменяться местами.</a:t>
            </a:r>
            <a:endParaRPr lang="ru-RU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64" y="578297"/>
            <a:ext cx="4395787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841" y="578297"/>
            <a:ext cx="43227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98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7" y="383293"/>
            <a:ext cx="4447961" cy="6374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3388" y="372239"/>
            <a:ext cx="33177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Детская </a:t>
            </a:r>
          </a:p>
          <a:p>
            <a:r>
              <a:rPr lang="ru-RU" sz="3200" b="1" dirty="0" smtClean="0">
                <a:solidFill>
                  <a:srgbClr val="C00000"/>
                </a:solidFill>
              </a:rPr>
              <a:t>оздоровительная</a:t>
            </a:r>
          </a:p>
          <a:p>
            <a:r>
              <a:rPr lang="ru-RU" sz="3200" b="1" dirty="0" smtClean="0">
                <a:solidFill>
                  <a:srgbClr val="C00000"/>
                </a:solidFill>
              </a:rPr>
              <a:t>кампания 2016 г.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339149"/>
            <a:ext cx="4320479" cy="440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85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756" y="188640"/>
            <a:ext cx="30598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09039"/>
                </a:solidFill>
              </a:rPr>
              <a:t>Спасибо нашим коллегам за заботу о детях сотрудников!</a:t>
            </a:r>
            <a:endParaRPr lang="ru-RU" sz="2800" b="1" dirty="0">
              <a:solidFill>
                <a:srgbClr val="309039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4287" y="2564904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Не уделяли этому направлению работы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должного внимания !!!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9122"/>
            <a:ext cx="5093804" cy="2535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16561"/>
            <a:ext cx="7118337" cy="3230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48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856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Субсидии из областного бюджета МО на оздоровление детей медицинских работников в 2017 году</a:t>
            </a:r>
            <a:endParaRPr lang="ru-RU" sz="28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588206"/>
              </p:ext>
            </p:extLst>
          </p:nvPr>
        </p:nvGraphicFramePr>
        <p:xfrm>
          <a:off x="179512" y="1268760"/>
          <a:ext cx="8712967" cy="4907280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2105053"/>
                <a:gridCol w="2202638"/>
                <a:gridCol w="2202638"/>
                <a:gridCol w="2202638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№ округа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Кол-во детей подлежащих оздоровлению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Кол-во </a:t>
                      </a:r>
                      <a:r>
                        <a:rPr lang="ru-RU" sz="1400" dirty="0" smtClean="0">
                          <a:effectLst/>
                        </a:rPr>
                        <a:t>заявок для </a:t>
                      </a:r>
                      <a:r>
                        <a:rPr lang="ru-RU" sz="1400" dirty="0">
                          <a:effectLst/>
                        </a:rPr>
                        <a:t>приобретения </a:t>
                      </a:r>
                      <a:r>
                        <a:rPr lang="ru-RU" sz="1400" dirty="0" smtClean="0">
                          <a:effectLst/>
                        </a:rPr>
                        <a:t>путевок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Сумма средств в (</a:t>
                      </a:r>
                      <a:r>
                        <a:rPr lang="ru-RU" sz="1400" dirty="0" err="1">
                          <a:effectLst/>
                        </a:rPr>
                        <a:t>тыс.руб</a:t>
                      </a:r>
                      <a:r>
                        <a:rPr lang="ru-RU" sz="1400" dirty="0">
                          <a:effectLst/>
                        </a:rPr>
                        <a:t>.)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1549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373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9063,9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1951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386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9379,8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816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129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3134,7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763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126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3061,8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1102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560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13608,0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1353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147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3572,1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1243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160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3888,0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2040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233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5661,9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1168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203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4932,9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840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103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2502,9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1757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259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6293,7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1435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478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11615,4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549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199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4835,7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1702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144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3499,2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544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147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3572,1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Округ Москва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912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423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10278,9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Медицинские колледжи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30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30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729,0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ИТОГО: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19754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4100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99 630,0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696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8515"/>
            <a:ext cx="913216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C00000"/>
                </a:solidFill>
              </a:rPr>
              <a:t>Внимание руководителей территориальных управлений!!!</a:t>
            </a:r>
            <a:endParaRPr lang="ru-RU" sz="27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142590"/>
              </p:ext>
            </p:extLst>
          </p:nvPr>
        </p:nvGraphicFramePr>
        <p:xfrm>
          <a:off x="173596" y="570302"/>
          <a:ext cx="8784976" cy="623316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392488"/>
                <a:gridCol w="4392488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ГБУЗ МО «Чеховская  центральная районная поликлиника»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ГБУЗ МО «</a:t>
                      </a:r>
                      <a:r>
                        <a:rPr lang="ru-RU" dirty="0" err="1" smtClean="0"/>
                        <a:t>Демиховская</a:t>
                      </a:r>
                      <a:r>
                        <a:rPr lang="ru-RU" dirty="0" smtClean="0"/>
                        <a:t> участковая больница»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ГБУЗ МО « Дзержинская городская  больница»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ГБУЗ МО «</a:t>
                      </a:r>
                      <a:r>
                        <a:rPr lang="ru-RU" b="1" dirty="0" err="1" smtClean="0"/>
                        <a:t>Верейская</a:t>
                      </a:r>
                      <a:r>
                        <a:rPr lang="ru-RU" b="1" dirty="0" smtClean="0"/>
                        <a:t>  участковая больница»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ГБУЗ МО «</a:t>
                      </a:r>
                      <a:r>
                        <a:rPr lang="ru-RU" b="1" dirty="0" err="1" smtClean="0"/>
                        <a:t>Лыткаринская</a:t>
                      </a:r>
                      <a:r>
                        <a:rPr lang="ru-RU" b="1" dirty="0" smtClean="0"/>
                        <a:t> городская больница»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ГБУЗ МО «Одинцовская  районная больница №-2»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ГБУЗ МО «</a:t>
                      </a:r>
                      <a:r>
                        <a:rPr lang="ru-RU" b="1" dirty="0" err="1" smtClean="0"/>
                        <a:t>Мытищинская</a:t>
                      </a:r>
                      <a:r>
                        <a:rPr lang="ru-RU" b="1" dirty="0" smtClean="0"/>
                        <a:t> городская детская поликлиника №-3»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ГБУЗ МО «Одинцовская  районная больница №-3»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ГБУЗ МО «</a:t>
                      </a:r>
                      <a:r>
                        <a:rPr lang="ru-RU" b="1" dirty="0" err="1" smtClean="0"/>
                        <a:t>Мытищинская</a:t>
                      </a:r>
                      <a:r>
                        <a:rPr lang="ru-RU" b="1" dirty="0" smtClean="0"/>
                        <a:t> городская детская поликлиника №- 4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ГБУЗ МО «</a:t>
                      </a:r>
                      <a:r>
                        <a:rPr lang="ru-RU" b="1" dirty="0" err="1" smtClean="0"/>
                        <a:t>Яхромская</a:t>
                      </a:r>
                      <a:r>
                        <a:rPr lang="ru-RU" b="1" dirty="0" smtClean="0"/>
                        <a:t> городская больница»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ГБУЗ МО «Клинская ССМП»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ГБУЗ МО «Одинцовская  ССМП»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ГБУЗ МО «Сергиево-Посадская ССМП»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ГБУЗ МО «</a:t>
                      </a:r>
                      <a:r>
                        <a:rPr lang="ru-RU" b="1" dirty="0" err="1" smtClean="0"/>
                        <a:t>Видновская</a:t>
                      </a:r>
                      <a:r>
                        <a:rPr lang="ru-RU" b="1" dirty="0" smtClean="0"/>
                        <a:t> районная клиническая больница»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ГАУЗ МО «Клинская ССМП»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ГБУЗ МО «</a:t>
                      </a:r>
                      <a:r>
                        <a:rPr lang="ru-RU" b="1" dirty="0" err="1" smtClean="0"/>
                        <a:t>Дмитровская</a:t>
                      </a:r>
                      <a:r>
                        <a:rPr lang="ru-RU" b="1" dirty="0" smtClean="0"/>
                        <a:t> ЦГБ»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ГБУЗ МО «</a:t>
                      </a:r>
                      <a:r>
                        <a:rPr lang="ru-RU" b="1" dirty="0" err="1" smtClean="0"/>
                        <a:t>Давыдовская</a:t>
                      </a:r>
                      <a:r>
                        <a:rPr lang="ru-RU" b="1" dirty="0" smtClean="0"/>
                        <a:t> районная больница»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ГБУЗ МО «</a:t>
                      </a:r>
                      <a:r>
                        <a:rPr lang="ru-RU" b="1" dirty="0" err="1" smtClean="0"/>
                        <a:t>Видновская</a:t>
                      </a:r>
                      <a:r>
                        <a:rPr lang="ru-RU" b="1" dirty="0" smtClean="0"/>
                        <a:t> стоматологическая поликлиника»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ГБУЗ МО «</a:t>
                      </a:r>
                      <a:r>
                        <a:rPr lang="ru-RU" b="1" dirty="0" err="1" smtClean="0"/>
                        <a:t>Ликинская</a:t>
                      </a:r>
                      <a:r>
                        <a:rPr lang="ru-RU" b="1" dirty="0" smtClean="0"/>
                        <a:t> городская больница»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ГБУЗ МО «Серебряно-Прудская ЦРБ»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ГБУЗ МО «МОНИАГ»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054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715255556"/>
              </p:ext>
            </p:extLst>
          </p:nvPr>
        </p:nvGraphicFramePr>
        <p:xfrm>
          <a:off x="1286694" y="2684638"/>
          <a:ext cx="7327068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Скругленная прямоугольная выноска 2"/>
          <p:cNvSpPr/>
          <p:nvPr/>
        </p:nvSpPr>
        <p:spPr>
          <a:xfrm>
            <a:off x="5221188" y="1019044"/>
            <a:ext cx="3580615" cy="2169841"/>
          </a:xfrm>
          <a:prstGeom prst="wedgeRoundRectCallout">
            <a:avLst>
              <a:gd name="adj1" fmla="val -40075"/>
              <a:gd name="adj2" fmla="val 998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Поправили здоровье в санаториях и загородных лагерях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4391</a:t>
            </a:r>
            <a:r>
              <a:rPr lang="ru-RU" sz="2800" b="1" dirty="0" smtClean="0"/>
              <a:t> ребенок</a:t>
            </a:r>
            <a:endParaRPr lang="ru-RU" sz="2800" b="1" dirty="0"/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206574" y="766242"/>
            <a:ext cx="2808312" cy="2485050"/>
          </a:xfrm>
          <a:prstGeom prst="wedgeRoundRectCallout">
            <a:avLst>
              <a:gd name="adj1" fmla="val -5095"/>
              <a:gd name="adj2" fmla="val 9741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При школьных </a:t>
            </a:r>
            <a:r>
              <a:rPr lang="ru-RU" sz="2800" b="1" dirty="0" smtClean="0"/>
              <a:t>лагерях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лето провели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6679</a:t>
            </a:r>
          </a:p>
          <a:p>
            <a:pPr algn="ctr"/>
            <a:r>
              <a:rPr lang="ru-RU" sz="2800" b="1" dirty="0" smtClean="0"/>
              <a:t>детей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5776" y="100698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В  2016 году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7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Server\пленумы\МООПРЗРФ\2017\IV Пленум\Презентация\АРхив презентации 2017\Приказ в презент 2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679023"/>
            <a:ext cx="7367587" cy="4237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Server\пленумы\МООПРЗРФ\2017\IV Пленум\Презентация\АРхив презентации 2017\Приказ в презент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178" y="2462091"/>
            <a:ext cx="5548032" cy="4270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8858" y="196794"/>
            <a:ext cx="91628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Тема сбережения здоровья медицинских работников не нова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4611231"/>
            <a:ext cx="7452320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Распоряжение</a:t>
            </a:r>
            <a:r>
              <a:rPr lang="ru-RU" sz="2800" dirty="0"/>
              <a:t>м</a:t>
            </a:r>
            <a:r>
              <a:rPr lang="ru-RU" sz="2800" dirty="0" smtClean="0"/>
              <a:t> </a:t>
            </a:r>
            <a:r>
              <a:rPr lang="ru-RU" sz="2800" dirty="0"/>
              <a:t>Правительства РФ от 17.11.2008 N 1663-р (ред. от 14.12.2009</a:t>
            </a:r>
            <a:r>
              <a:rPr lang="ru-RU" sz="2800" dirty="0" smtClean="0"/>
              <a:t>) определена возрастающая роль в укреплении здоровья и численности населения… самих медицинских работников</a:t>
            </a:r>
            <a:endParaRPr lang="ru-RU" sz="28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694898" y="3397935"/>
            <a:ext cx="5328592" cy="1008112"/>
          </a:xfrm>
          <a:prstGeom prst="round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12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:\фото на слайды спорт\IMG_06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" t="20920" r="6051" b="22085"/>
          <a:stretch/>
        </p:blipFill>
        <p:spPr bwMode="auto">
          <a:xfrm>
            <a:off x="1907704" y="2024597"/>
            <a:ext cx="5176910" cy="2210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W:\фото на слайды спорт\IMG_07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t="23745" r="38116"/>
          <a:stretch/>
        </p:blipFill>
        <p:spPr bwMode="auto">
          <a:xfrm>
            <a:off x="6569612" y="160931"/>
            <a:ext cx="2308383" cy="2108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W:\фото на слайды спорт\IMG_93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0350" r="7515" b="13211"/>
          <a:stretch/>
        </p:blipFill>
        <p:spPr bwMode="auto">
          <a:xfrm>
            <a:off x="3371420" y="151507"/>
            <a:ext cx="2997058" cy="1713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W:\фото на слайды спорт\IMG_896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9" t="11378" r="8958"/>
          <a:stretch/>
        </p:blipFill>
        <p:spPr bwMode="auto">
          <a:xfrm>
            <a:off x="107504" y="160931"/>
            <a:ext cx="3085704" cy="2192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W:\фото на слайды спорт\IMG_932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9" t="9782" r="6059" b="18856"/>
          <a:stretch/>
        </p:blipFill>
        <p:spPr bwMode="auto">
          <a:xfrm>
            <a:off x="200589" y="4309543"/>
            <a:ext cx="4104456" cy="2405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W:\фото на слайды спорт\IMG_072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2" r="31338"/>
          <a:stretch/>
        </p:blipFill>
        <p:spPr bwMode="auto">
          <a:xfrm>
            <a:off x="191746" y="2434761"/>
            <a:ext cx="1458610" cy="1760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W:\фото на слайды спорт\IMG_918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1" t="21375" r="40306" b="25139"/>
          <a:stretch/>
        </p:blipFill>
        <p:spPr bwMode="auto">
          <a:xfrm>
            <a:off x="6569612" y="2434761"/>
            <a:ext cx="2391509" cy="1644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149200"/>
            <a:ext cx="9252520" cy="2215991"/>
          </a:xfrm>
          <a:prstGeom prst="rect">
            <a:avLst/>
          </a:prstGeom>
          <a:solidFill>
            <a:schemeClr val="dk1">
              <a:alpha val="3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6000" b="1" dirty="0" smtClean="0"/>
              <a:t>Физкультурно-оздоровительная работа </a:t>
            </a:r>
          </a:p>
          <a:p>
            <a:endParaRPr lang="ru-RU" dirty="0"/>
          </a:p>
        </p:txBody>
      </p:sp>
      <p:pic>
        <p:nvPicPr>
          <p:cNvPr id="9226" name="Picture 10" descr="W:\фото на слайды спорт\IMG_916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t="31010" r="43703" b="28242"/>
          <a:stretch/>
        </p:blipFill>
        <p:spPr bwMode="auto">
          <a:xfrm>
            <a:off x="4501753" y="4313603"/>
            <a:ext cx="4459368" cy="240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79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:\картинка1\underwater_famil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39" y="1156852"/>
            <a:ext cx="4042979" cy="2700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W:\картинка1\фитне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10" y="3997710"/>
            <a:ext cx="6984776" cy="2793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1690">
            <a:off x="938103" y="3068902"/>
            <a:ext cx="3109913" cy="4602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W:\картинка1\w256h2561339252579DrawingPin1Blu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34991"/>
            <a:ext cx="1449452" cy="144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90648" y="1260785"/>
            <a:ext cx="39417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9586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работников здравоохранения области посещают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ФИТНЕС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52377" y="-30555"/>
            <a:ext cx="9286049" cy="954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опросе участвовало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249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</a:p>
          <a:p>
            <a:pPr lvl="0"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86523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 здравоохранения Московской области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1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588900"/>
            <a:ext cx="56166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/>
              <a:t>«На первом месте по количеству записавшихся в фитнес-клубы Германия – </a:t>
            </a:r>
            <a:r>
              <a:rPr lang="ru-RU" sz="3200" b="1" i="1" dirty="0" smtClean="0">
                <a:solidFill>
                  <a:srgbClr val="C00000"/>
                </a:solidFill>
              </a:rPr>
              <a:t>10,1</a:t>
            </a:r>
            <a:r>
              <a:rPr lang="ru-RU" sz="3200" i="1" dirty="0" smtClean="0">
                <a:solidFill>
                  <a:srgbClr val="C00000"/>
                </a:solidFill>
              </a:rPr>
              <a:t> </a:t>
            </a:r>
            <a:r>
              <a:rPr lang="ru-RU" sz="3200" b="1" i="1" dirty="0" smtClean="0">
                <a:solidFill>
                  <a:srgbClr val="C00000"/>
                </a:solidFill>
              </a:rPr>
              <a:t>млн.</a:t>
            </a:r>
            <a:r>
              <a:rPr lang="ru-RU" sz="3200" i="1" dirty="0" smtClean="0"/>
              <a:t>, что составляет </a:t>
            </a:r>
            <a:r>
              <a:rPr lang="ru-RU" sz="3200" b="1" i="1" dirty="0" smtClean="0">
                <a:solidFill>
                  <a:srgbClr val="C00000"/>
                </a:solidFill>
              </a:rPr>
              <a:t>12,4 %</a:t>
            </a:r>
            <a:r>
              <a:rPr lang="ru-RU" sz="3200" i="1" dirty="0" smtClean="0"/>
              <a:t>, а по охвату населения лидирует Швеция - где фитнес-центры посещает каждый пятый швед, приблизительно </a:t>
            </a:r>
            <a:r>
              <a:rPr lang="ru-RU" sz="3200" b="1" i="1" dirty="0" smtClean="0">
                <a:solidFill>
                  <a:srgbClr val="C00000"/>
                </a:solidFill>
              </a:rPr>
              <a:t>20 %</a:t>
            </a:r>
            <a:r>
              <a:rPr lang="ru-RU" sz="3200" i="1" dirty="0" smtClean="0"/>
              <a:t>». </a:t>
            </a:r>
            <a:endParaRPr lang="ru-RU" sz="3200" i="1" dirty="0"/>
          </a:p>
        </p:txBody>
      </p:sp>
      <p:pic>
        <p:nvPicPr>
          <p:cNvPr id="3074" name="Picture 2" descr="\\Server\пленумы\МООПРЗРФ\2017\IV Пленум\Презентация\АРхив презентации 2017\О. Голодец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33642"/>
            <a:ext cx="396044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353542"/>
            <a:ext cx="828092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Интервью, вице-премьера Правительства РФ О. </a:t>
            </a:r>
            <a:r>
              <a:rPr lang="ru-RU" sz="2400" b="1" dirty="0" err="1" smtClean="0"/>
              <a:t>Голодец</a:t>
            </a:r>
            <a:r>
              <a:rPr lang="ru-RU" sz="2400" b="1" dirty="0" smtClean="0"/>
              <a:t>   РИА «Новости» 18.04.2017 г.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79921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588900"/>
            <a:ext cx="561662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«…Это самый правильный вариант. Конечно, держать инструктора в сегодняшних условиях не нужно. Нужно стимулировать работников для того, что бы они ходили на нормальный фитнес в какой-то спортивный центр»</a:t>
            </a:r>
            <a:endParaRPr lang="ru-RU" sz="3200" dirty="0"/>
          </a:p>
        </p:txBody>
      </p:sp>
      <p:pic>
        <p:nvPicPr>
          <p:cNvPr id="3074" name="Picture 2" descr="\\Server\пленумы\МООПРЗРФ\2017\IV Пленум\Презентация\АРхив презентации 2017\О. Голодец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33642"/>
            <a:ext cx="396044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353542"/>
            <a:ext cx="828092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Интервью, вице-премьера Правительства РФ О. </a:t>
            </a:r>
            <a:r>
              <a:rPr lang="ru-RU" sz="2400" b="1" dirty="0" err="1" smtClean="0"/>
              <a:t>Голодец</a:t>
            </a:r>
            <a:r>
              <a:rPr lang="ru-RU" sz="2400" b="1" dirty="0" smtClean="0"/>
              <a:t>   РИА «Новости» 18.04.2017 г.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11030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3968" y="806637"/>
            <a:ext cx="468052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982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работника здравоохранения области принимают участие в спортивных мероприятиях ЦК, МООП РЗ РФ и МОООП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\\Server\пленумы\МООПРЗРФ\2017\IV Пленум\Презентация\АРхив презентации 2017\ИНФО архив\спорт\IMG_39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6"/>
          <a:stretch/>
        </p:blipFill>
        <p:spPr bwMode="auto">
          <a:xfrm>
            <a:off x="182822" y="3887440"/>
            <a:ext cx="4485428" cy="2791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Server\пленумы\МООПРЗРФ\2017\IV Пленум\Презентация\АРхив презентации 2017\ИНФО архив\спорт\IMG_98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11339"/>
            <a:ext cx="3946809" cy="2629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Server\пленумы\МООПРЗРФ\2017\IV Пленум\Презентация\АРхив презентации 2017\ИНФО архив\спорт\IMG_39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" r="5277" b="6586"/>
          <a:stretch/>
        </p:blipFill>
        <p:spPr bwMode="auto">
          <a:xfrm>
            <a:off x="5004046" y="3852271"/>
            <a:ext cx="3960441" cy="279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W:\картинка1\paper_sheet_PNG725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912" y="-1124745"/>
            <a:ext cx="3384376" cy="460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3564904" y="-917110"/>
            <a:ext cx="331236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1. </a:t>
            </a:r>
            <a:r>
              <a:rPr lang="ru-RU" sz="2000" b="1" dirty="0" smtClean="0">
                <a:solidFill>
                  <a:srgbClr val="002060"/>
                </a:solidFill>
              </a:rPr>
              <a:t>«Бодрость и здоровье»</a:t>
            </a:r>
          </a:p>
          <a:p>
            <a:endParaRPr lang="ru-RU" sz="800" b="1" dirty="0" smtClean="0"/>
          </a:p>
          <a:p>
            <a:r>
              <a:rPr lang="ru-RU" sz="2000" b="1" dirty="0" smtClean="0">
                <a:solidFill>
                  <a:srgbClr val="C00000"/>
                </a:solidFill>
              </a:rPr>
              <a:t>2. </a:t>
            </a:r>
            <a:r>
              <a:rPr lang="ru-RU" sz="2000" b="1" dirty="0" smtClean="0">
                <a:solidFill>
                  <a:srgbClr val="002060"/>
                </a:solidFill>
              </a:rPr>
              <a:t>Спартакиада «МОООП»</a:t>
            </a:r>
          </a:p>
          <a:p>
            <a:endParaRPr lang="ru-RU" sz="800" b="1" dirty="0" smtClean="0"/>
          </a:p>
          <a:p>
            <a:r>
              <a:rPr lang="ru-RU" sz="2000" b="1" dirty="0" smtClean="0">
                <a:solidFill>
                  <a:srgbClr val="C00000"/>
                </a:solidFill>
              </a:rPr>
              <a:t>3. </a:t>
            </a:r>
            <a:r>
              <a:rPr lang="ru-RU" sz="2000" b="1" dirty="0" smtClean="0">
                <a:solidFill>
                  <a:srgbClr val="002060"/>
                </a:solidFill>
              </a:rPr>
              <a:t>Зимний спортивный Фестиваль</a:t>
            </a:r>
          </a:p>
          <a:p>
            <a:endParaRPr lang="ru-RU" sz="800" b="1" dirty="0" smtClean="0"/>
          </a:p>
          <a:p>
            <a:r>
              <a:rPr lang="ru-RU" sz="2000" b="1" dirty="0" smtClean="0">
                <a:solidFill>
                  <a:srgbClr val="C00000"/>
                </a:solidFill>
              </a:rPr>
              <a:t>4. </a:t>
            </a:r>
            <a:r>
              <a:rPr lang="ru-RU" sz="2000" b="1" dirty="0" smtClean="0">
                <a:solidFill>
                  <a:srgbClr val="002060"/>
                </a:solidFill>
              </a:rPr>
              <a:t>Летний спортивный Фестиваль</a:t>
            </a:r>
          </a:p>
          <a:p>
            <a:endParaRPr lang="ru-RU" sz="800" b="1" dirty="0" smtClean="0"/>
          </a:p>
          <a:p>
            <a:r>
              <a:rPr lang="ru-RU" sz="2000" b="1" dirty="0" smtClean="0">
                <a:solidFill>
                  <a:srgbClr val="C00000"/>
                </a:solidFill>
              </a:rPr>
              <a:t>5. </a:t>
            </a:r>
            <a:r>
              <a:rPr lang="ru-RU" sz="2000" b="1" dirty="0" smtClean="0">
                <a:solidFill>
                  <a:srgbClr val="002060"/>
                </a:solidFill>
              </a:rPr>
              <a:t>Молодежный туристический слёт</a:t>
            </a:r>
            <a:endParaRPr lang="ru-RU" sz="2000" dirty="0" smtClean="0">
              <a:solidFill>
                <a:srgbClr val="002060"/>
              </a:solidFill>
            </a:endParaRPr>
          </a:p>
          <a:p>
            <a:endParaRPr lang="ru-RU" sz="800" dirty="0" smtClean="0"/>
          </a:p>
          <a:p>
            <a:r>
              <a:rPr lang="ru-RU" sz="2000" b="1" dirty="0" smtClean="0">
                <a:solidFill>
                  <a:srgbClr val="C00000"/>
                </a:solidFill>
              </a:rPr>
              <a:t>6. </a:t>
            </a:r>
            <a:r>
              <a:rPr lang="ru-RU" sz="2000" b="1" dirty="0" smtClean="0">
                <a:solidFill>
                  <a:srgbClr val="002060"/>
                </a:solidFill>
              </a:rPr>
              <a:t>И другие</a:t>
            </a:r>
          </a:p>
          <a:p>
            <a:endParaRPr lang="ru-RU" sz="2000" dirty="0"/>
          </a:p>
          <a:p>
            <a:r>
              <a:rPr lang="ru-RU" sz="2000" b="1" dirty="0" smtClean="0"/>
              <a:t>Профком</a:t>
            </a:r>
            <a:endParaRPr lang="ru-RU" sz="2000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8939">
            <a:off x="934128" y="2302129"/>
            <a:ext cx="3389313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W:\картинка1\w256h2561339252579DrawingPin1Blu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058" y="1204064"/>
            <a:ext cx="1449452" cy="144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9286049" cy="954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опросе участвовало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249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</a:p>
          <a:p>
            <a:pPr lvl="0"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86523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 здравоохранения Московской области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22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52376" y="-99392"/>
            <a:ext cx="9286049" cy="954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опросе участвовало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249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</a:p>
          <a:p>
            <a:pPr lvl="0"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86523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 здравоохранения Московской области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4465" y="912372"/>
            <a:ext cx="53285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1045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работников здравоохранения области принимают участие в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других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спортивных мероприятиях </a:t>
            </a:r>
          </a:p>
        </p:txBody>
      </p:sp>
      <p:pic>
        <p:nvPicPr>
          <p:cNvPr id="4099" name="Picture 3" descr="\\Server\пленумы\МООПРЗРФ\2017\IV Пленум\Презентация\АРхив презентации 2017\ИНФО архив\спорт\DSCN24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 bwMode="auto">
          <a:xfrm>
            <a:off x="179512" y="1052736"/>
            <a:ext cx="3456384" cy="2274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Server\пленумы\МООПРЗРФ\2017\IV Пленум\Презентация\АРхив презентации 2017\ИНФО архив\спорт\vofLUCtiQ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417" y="3429000"/>
            <a:ext cx="4814640" cy="3208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Server\пленумы\МООПРЗРФ\2017\IV Пленум\Презентация\АРхив презентации 2017\ИНФО архив\спорт\dsSdJDGUZT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49" y="3429000"/>
            <a:ext cx="2148235" cy="1611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\\Server\пленумы\МООПРЗРФ\2017\IV Пленум\Презентация\АРхив презентации 2017\ИНФО архив\спорт\L0xgWBE3lT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38" y="4728860"/>
            <a:ext cx="2852427" cy="190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12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Санаторий &quot;Правда&quot;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Санаторий &quot;Правда&quot;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лилиния 6"/>
          <p:cNvSpPr/>
          <p:nvPr/>
        </p:nvSpPr>
        <p:spPr>
          <a:xfrm>
            <a:off x="29749" y="448624"/>
            <a:ext cx="1634253" cy="1887330"/>
          </a:xfrm>
          <a:custGeom>
            <a:avLst/>
            <a:gdLst>
              <a:gd name="connsiteX0" fmla="*/ 0 w 1634253"/>
              <a:gd name="connsiteY0" fmla="*/ 163425 h 1887330"/>
              <a:gd name="connsiteX1" fmla="*/ 163425 w 1634253"/>
              <a:gd name="connsiteY1" fmla="*/ 0 h 1887330"/>
              <a:gd name="connsiteX2" fmla="*/ 1470828 w 1634253"/>
              <a:gd name="connsiteY2" fmla="*/ 0 h 1887330"/>
              <a:gd name="connsiteX3" fmla="*/ 1634253 w 1634253"/>
              <a:gd name="connsiteY3" fmla="*/ 163425 h 1887330"/>
              <a:gd name="connsiteX4" fmla="*/ 1634253 w 1634253"/>
              <a:gd name="connsiteY4" fmla="*/ 1723905 h 1887330"/>
              <a:gd name="connsiteX5" fmla="*/ 1470828 w 1634253"/>
              <a:gd name="connsiteY5" fmla="*/ 1887330 h 1887330"/>
              <a:gd name="connsiteX6" fmla="*/ 163425 w 1634253"/>
              <a:gd name="connsiteY6" fmla="*/ 1887330 h 1887330"/>
              <a:gd name="connsiteX7" fmla="*/ 0 w 1634253"/>
              <a:gd name="connsiteY7" fmla="*/ 1723905 h 1887330"/>
              <a:gd name="connsiteX8" fmla="*/ 0 w 1634253"/>
              <a:gd name="connsiteY8" fmla="*/ 163425 h 188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4253" h="1887330">
                <a:moveTo>
                  <a:pt x="0" y="163425"/>
                </a:moveTo>
                <a:cubicBezTo>
                  <a:pt x="0" y="73168"/>
                  <a:pt x="73168" y="0"/>
                  <a:pt x="163425" y="0"/>
                </a:cubicBezTo>
                <a:lnTo>
                  <a:pt x="1470828" y="0"/>
                </a:lnTo>
                <a:cubicBezTo>
                  <a:pt x="1561085" y="0"/>
                  <a:pt x="1634253" y="73168"/>
                  <a:pt x="1634253" y="163425"/>
                </a:cubicBezTo>
                <a:lnTo>
                  <a:pt x="1634253" y="1723905"/>
                </a:lnTo>
                <a:cubicBezTo>
                  <a:pt x="1634253" y="1814162"/>
                  <a:pt x="1561085" y="1887330"/>
                  <a:pt x="1470828" y="1887330"/>
                </a:cubicBezTo>
                <a:lnTo>
                  <a:pt x="163425" y="1887330"/>
                </a:lnTo>
                <a:cubicBezTo>
                  <a:pt x="73168" y="1887330"/>
                  <a:pt x="0" y="1814162"/>
                  <a:pt x="0" y="1723905"/>
                </a:cubicBezTo>
                <a:lnTo>
                  <a:pt x="0" y="163425"/>
                </a:lnTo>
                <a:close/>
              </a:path>
            </a:pathLst>
          </a:custGeom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2636" tIns="112636" rIns="112636" bIns="112636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700" kern="1200" dirty="0" smtClean="0"/>
              <a:t>Зимние спортивные Фестивали</a:t>
            </a:r>
            <a:endParaRPr lang="ru-RU" sz="1700" kern="1200" dirty="0"/>
          </a:p>
        </p:txBody>
      </p:sp>
      <p:sp>
        <p:nvSpPr>
          <p:cNvPr id="8" name="Полилиния 7"/>
          <p:cNvSpPr/>
          <p:nvPr/>
        </p:nvSpPr>
        <p:spPr>
          <a:xfrm>
            <a:off x="29749" y="3716565"/>
            <a:ext cx="1634253" cy="1887330"/>
          </a:xfrm>
          <a:custGeom>
            <a:avLst/>
            <a:gdLst>
              <a:gd name="connsiteX0" fmla="*/ 0 w 1634253"/>
              <a:gd name="connsiteY0" fmla="*/ 163425 h 1887330"/>
              <a:gd name="connsiteX1" fmla="*/ 163425 w 1634253"/>
              <a:gd name="connsiteY1" fmla="*/ 0 h 1887330"/>
              <a:gd name="connsiteX2" fmla="*/ 1470828 w 1634253"/>
              <a:gd name="connsiteY2" fmla="*/ 0 h 1887330"/>
              <a:gd name="connsiteX3" fmla="*/ 1634253 w 1634253"/>
              <a:gd name="connsiteY3" fmla="*/ 163425 h 1887330"/>
              <a:gd name="connsiteX4" fmla="*/ 1634253 w 1634253"/>
              <a:gd name="connsiteY4" fmla="*/ 1723905 h 1887330"/>
              <a:gd name="connsiteX5" fmla="*/ 1470828 w 1634253"/>
              <a:gd name="connsiteY5" fmla="*/ 1887330 h 1887330"/>
              <a:gd name="connsiteX6" fmla="*/ 163425 w 1634253"/>
              <a:gd name="connsiteY6" fmla="*/ 1887330 h 1887330"/>
              <a:gd name="connsiteX7" fmla="*/ 0 w 1634253"/>
              <a:gd name="connsiteY7" fmla="*/ 1723905 h 1887330"/>
              <a:gd name="connsiteX8" fmla="*/ 0 w 1634253"/>
              <a:gd name="connsiteY8" fmla="*/ 163425 h 188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4253" h="1887330">
                <a:moveTo>
                  <a:pt x="0" y="163425"/>
                </a:moveTo>
                <a:cubicBezTo>
                  <a:pt x="0" y="73168"/>
                  <a:pt x="73168" y="0"/>
                  <a:pt x="163425" y="0"/>
                </a:cubicBezTo>
                <a:lnTo>
                  <a:pt x="1470828" y="0"/>
                </a:lnTo>
                <a:cubicBezTo>
                  <a:pt x="1561085" y="0"/>
                  <a:pt x="1634253" y="73168"/>
                  <a:pt x="1634253" y="163425"/>
                </a:cubicBezTo>
                <a:lnTo>
                  <a:pt x="1634253" y="1723905"/>
                </a:lnTo>
                <a:cubicBezTo>
                  <a:pt x="1634253" y="1814162"/>
                  <a:pt x="1561085" y="1887330"/>
                  <a:pt x="1470828" y="1887330"/>
                </a:cubicBezTo>
                <a:lnTo>
                  <a:pt x="163425" y="1887330"/>
                </a:lnTo>
                <a:cubicBezTo>
                  <a:pt x="73168" y="1887330"/>
                  <a:pt x="0" y="1814162"/>
                  <a:pt x="0" y="1723905"/>
                </a:cubicBezTo>
                <a:lnTo>
                  <a:pt x="0" y="163425"/>
                </a:lnTo>
                <a:close/>
              </a:path>
            </a:pathLst>
          </a:custGeom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2636" tIns="112636" rIns="112636" bIns="112636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700" kern="1200" dirty="0" smtClean="0"/>
              <a:t>Летние спортивные Фестивали</a:t>
            </a:r>
            <a:endParaRPr lang="ru-RU" sz="1700" kern="1200" dirty="0"/>
          </a:p>
        </p:txBody>
      </p:sp>
      <p:pic>
        <p:nvPicPr>
          <p:cNvPr id="21" name="Picture 2" descr="Санаторий &quot;Правда&quot;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Санаторий &quot;Правда&quot;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X:\Журнал\Фотосденды\Спортивные фестивали (2)\Зимний\IMG_26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8640"/>
            <a:ext cx="2232248" cy="1725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X:\Журнал\Фотосденды\Спортивные фестивали (2)\Зимний\DSC032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37" y="1965347"/>
            <a:ext cx="1861338" cy="1236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3" descr="X:\Журнал\Фотосденды\Спортивные фестивали (2)\Зимний\IMG_266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450" y="1895945"/>
            <a:ext cx="2207950" cy="1334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X:\Журнал\Фотосденды\Спортивные фестивали (2)\Зимний\IMG_30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953" y="75750"/>
            <a:ext cx="2930669" cy="1950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5" descr="X:\Журнал\Фотосденды\Спортивные фестивали (2)\Зимний\DSC0326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572" y="1965347"/>
            <a:ext cx="1980628" cy="1315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X:\Журнал\Фотосденды\Спортивные фестивали (2)\Зимний\IMG_597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952" y="1577744"/>
            <a:ext cx="2557951" cy="1702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7" descr="X:\Журнал\Фотосденды\Спортивные фестивали (2)\Зимний\IMG_300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88744"/>
            <a:ext cx="2069631" cy="1377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X:\Журнал\Фотосденды\Спортивные фестивали (2)\Летний\IMG_691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212" y="3356992"/>
            <a:ext cx="2423520" cy="1613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X:\Журнал\Фотосденды\Спортивные фестивали (2)\Летний\IMG_690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120" y="3368900"/>
            <a:ext cx="2400833" cy="1598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X:\Журнал\Фотосденды\Спортивные фестивали (2)\Летний\IMG_690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700" y="3356992"/>
            <a:ext cx="2446204" cy="1628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X:\Журнал\Фотосденды\Спортивные фестивали (2)\Летний\IMG_6809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649" y="5079414"/>
            <a:ext cx="2544674" cy="1694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X:\Журнал\Фотосденды\Спортивные фестивали (2)\Летний\IMG_685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768" y="5115537"/>
            <a:ext cx="2527082" cy="1682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9" descr="X:\Журнал\Фотосденды\Спортивные фестивали (2)\Летний\IMG_6819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711" y="5087038"/>
            <a:ext cx="1790456" cy="1678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X:\Журнал\Фотосденды\Спортивные фестивали (2)\Летний\IMG_6805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" y="5157192"/>
            <a:ext cx="1952433" cy="1599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8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"/>
                            </p:stCondLst>
                            <p:childTnLst>
                              <p:par>
                                <p:cTn id="4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"/>
                            </p:stCondLst>
                            <p:childTnLst>
                              <p:par>
                                <p:cTn id="5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1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2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3" dur="1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7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8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9" dur="1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"/>
                            </p:stCondLst>
                            <p:childTnLst>
                              <p:par>
                                <p:cTn id="7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3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4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5" dur="1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"/>
                            </p:stCondLst>
                            <p:childTnLst>
                              <p:par>
                                <p:cTn id="7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9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0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1" dur="1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"/>
                            </p:stCondLst>
                            <p:childTnLst>
                              <p:par>
                                <p:cTn id="8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5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6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7" dur="1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761" y="954107"/>
            <a:ext cx="532859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3661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работник здравоохранения области принимает участие в спортивных мероприятиях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проводимых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местах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\\Server\пленумы\МООПРЗРФ\2017\IV Пленум\Презентация\АРхив презентации 2017\ИНФО архив\спорт\X1fOqsIF8U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9"/>
          <a:stretch/>
        </p:blipFill>
        <p:spPr bwMode="auto">
          <a:xfrm>
            <a:off x="3218053" y="3999832"/>
            <a:ext cx="3024336" cy="2718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Server\пленумы\МООПРЗРФ\2017\IV Пленум\Презентация\АРхив презентации 2017\ИНФО архив\спорт\xM6aRpkh87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5" r="33599" b="8921"/>
          <a:stretch/>
        </p:blipFill>
        <p:spPr bwMode="auto">
          <a:xfrm>
            <a:off x="6315026" y="4509120"/>
            <a:ext cx="2649462" cy="2209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\\Server\пленумы\МООПРЗРФ\2017\IV Пленум\Презентация\АРхив презентации 2017\ИНФО архив\спорт\kOU42OoR01w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" t="8034" r="13887" b="7749"/>
          <a:stretch/>
        </p:blipFill>
        <p:spPr bwMode="auto">
          <a:xfrm>
            <a:off x="109607" y="3404008"/>
            <a:ext cx="3012629" cy="3205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Server\пленумы\МООПРЗРФ\2017\IV Пленум\Презентация\АРхив презентации 2017\ИНФО архив\спорт\hdTSwR6eve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t="6891" r="23247" b="10491"/>
          <a:stretch/>
        </p:blipFill>
        <p:spPr bwMode="auto">
          <a:xfrm>
            <a:off x="6556757" y="2645004"/>
            <a:ext cx="2165999" cy="1789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64625" cy="954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опросе участвовало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249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</a:p>
          <a:p>
            <a:pPr lvl="0"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86523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 здравоохранения Московской области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\\Server\пленумы\МООПРЗРФ\2017\IV Пленум\Презентация\АРхив презентации 2017\ИНФО архив\спорт\_rFlUPhI3f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73" y="1093618"/>
            <a:ext cx="3344537" cy="2231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71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ФОТО ОТДЕЛА\2016\Гала-концерт День медработника\фото\гала концерт здровоохранения 25.05.16\гала концерт здровоохранения 25.05.16\Банер\FED_35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43"/>
          <a:stretch/>
        </p:blipFill>
        <p:spPr bwMode="auto">
          <a:xfrm>
            <a:off x="-6153" y="0"/>
            <a:ext cx="9144001" cy="688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ФОТО ОТДЕЛА\2016\Гала-концерт День медработника\фото\гала концерт здровоохранения 25.05.16\гала концерт здровоохранения 25.05.16\Банер\FED_32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3" t="1357" r="-9988" b="-1357"/>
          <a:stretch/>
        </p:blipFill>
        <p:spPr bwMode="auto">
          <a:xfrm>
            <a:off x="89314" y="537070"/>
            <a:ext cx="2351850" cy="1808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:\ФОТО ОТДЕЛА\2016\Гала-концерт День медработника\фото\гала концерт здровоохранения 25.05.16\гала концерт здровоохранения 25.05.16\Банер\FED_296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0" r="16131"/>
          <a:stretch/>
        </p:blipFill>
        <p:spPr bwMode="auto">
          <a:xfrm>
            <a:off x="2297585" y="692696"/>
            <a:ext cx="2224408" cy="1995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Y:\ФОТО ОТДЕЛА\2016\Гала-концерт День медработника\фото\гала концерт здровоохранения 25.05.16\гала концерт здровоохранения 25.05.16\Банер\FED_322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3" r="10288"/>
          <a:stretch/>
        </p:blipFill>
        <p:spPr bwMode="auto">
          <a:xfrm>
            <a:off x="4521993" y="801928"/>
            <a:ext cx="2384067" cy="2182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:\ФОТО ОТДЕЛА\2016\Гала-концерт День медработника\фото\гала концерт здровоохранения 25.05.16\гала концерт здровоохранения 25.05.16\Банер\FED_321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4"/>
          <a:stretch/>
        </p:blipFill>
        <p:spPr bwMode="auto">
          <a:xfrm>
            <a:off x="6899524" y="553540"/>
            <a:ext cx="2254086" cy="301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Y:\ФОТО ОТДЕЛА\2016\Гала-концерт День медработника\фото\гала концерт здровоохранения 25.05.16\гала концерт здровоохранения 25.05.16\Банер\FED_328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48313"/>
            <a:ext cx="2805872" cy="1864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2" name="Picture 8" descr="Y:\ФОТО ОТДЕЛА\2016\Гала-концерт День медработника\фото\гала концерт здровоохранения 25.05.16\гала концерт здровоохранения 25.05.16\Банер\FED_33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120" y="4748313"/>
            <a:ext cx="2582440" cy="1717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3" name="Picture 9" descr="Y:\ФОТО ОТДЕЛА\2016\Гала-концерт День медработника\фото\гала концерт здровоохранения 25.05.16\гала концерт здровоохранения 25.05.16\Банер\FED_344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707540"/>
            <a:ext cx="2643759" cy="1757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-3077" y="-29069"/>
            <a:ext cx="9137848" cy="830997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 smtClean="0"/>
              <a:t>Культурно-массовая </a:t>
            </a:r>
            <a:r>
              <a:rPr lang="ru-RU" sz="4800" b="1" dirty="0"/>
              <a:t>работа</a:t>
            </a:r>
          </a:p>
        </p:txBody>
      </p:sp>
    </p:spTree>
    <p:extLst>
      <p:ext uri="{BB962C8B-B14F-4D97-AF65-F5344CB8AC3E}">
        <p14:creationId xmlns:p14="http://schemas.microsoft.com/office/powerpoint/2010/main" val="421877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:\Новая папка\плакат 1800х1100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1" b="3035"/>
          <a:stretch/>
        </p:blipFill>
        <p:spPr bwMode="auto">
          <a:xfrm>
            <a:off x="3059832" y="332656"/>
            <a:ext cx="5928531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W:\Новая папка\плакат 1800х1100 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7" b="3046"/>
          <a:stretch/>
        </p:blipFill>
        <p:spPr bwMode="auto">
          <a:xfrm>
            <a:off x="3059832" y="3501008"/>
            <a:ext cx="593118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37119" y="980728"/>
            <a:ext cx="3203847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В </a:t>
            </a:r>
            <a:r>
              <a:rPr lang="ru-RU" sz="2800" b="1" dirty="0" smtClean="0"/>
              <a:t>конкурсах </a:t>
            </a:r>
            <a:r>
              <a:rPr lang="ru-RU" sz="2800" b="1" dirty="0"/>
              <a:t>художественной </a:t>
            </a:r>
            <a:r>
              <a:rPr lang="ru-RU" sz="2800" b="1" dirty="0" smtClean="0"/>
              <a:t>самодеятельности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ежегодно</a:t>
            </a:r>
          </a:p>
          <a:p>
            <a:pPr algn="ctr"/>
            <a:r>
              <a:rPr lang="ru-RU" sz="2800" b="1" dirty="0" smtClean="0"/>
              <a:t> </a:t>
            </a:r>
            <a:r>
              <a:rPr lang="ru-RU" sz="2800" b="1" dirty="0"/>
              <a:t>принимают участие </a:t>
            </a:r>
            <a:endParaRPr lang="ru-RU" sz="2800" b="1" dirty="0" smtClean="0"/>
          </a:p>
          <a:p>
            <a:pPr algn="ctr"/>
            <a:endParaRPr lang="ru-RU" sz="800" b="1" dirty="0" smtClean="0"/>
          </a:p>
          <a:p>
            <a:pPr algn="ctr"/>
            <a:r>
              <a:rPr lang="ru-RU" sz="2800" b="1" dirty="0" smtClean="0"/>
              <a:t>от </a:t>
            </a:r>
            <a:r>
              <a:rPr lang="ru-RU" sz="2800" b="1" dirty="0">
                <a:solidFill>
                  <a:srgbClr val="C00000"/>
                </a:solidFill>
              </a:rPr>
              <a:t>100</a:t>
            </a:r>
            <a:r>
              <a:rPr lang="ru-RU" sz="2800" b="1" dirty="0"/>
              <a:t> до </a:t>
            </a:r>
            <a:r>
              <a:rPr lang="ru-RU" sz="2800" b="1" dirty="0">
                <a:solidFill>
                  <a:srgbClr val="C00000"/>
                </a:solidFill>
              </a:rPr>
              <a:t>150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800" b="1" dirty="0"/>
          </a:p>
          <a:p>
            <a:pPr algn="ctr"/>
            <a:r>
              <a:rPr lang="ru-RU" sz="2800" b="1" dirty="0" smtClean="0"/>
              <a:t>исполнителей </a:t>
            </a:r>
            <a:r>
              <a:rPr lang="ru-RU" sz="2800" b="1" dirty="0"/>
              <a:t>и творческих </a:t>
            </a:r>
            <a:r>
              <a:rPr lang="ru-RU" sz="2800" b="1" dirty="0" smtClean="0"/>
              <a:t>коллективов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17617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8858" y="196794"/>
            <a:ext cx="91628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Тема сбережения здоровья медицинских работников не нова</a:t>
            </a:r>
          </a:p>
        </p:txBody>
      </p:sp>
      <p:pic>
        <p:nvPicPr>
          <p:cNvPr id="3075" name="Picture 3" descr="\\Server\пленумы\МООПРЗРФ\2017\IV Пленум\Презентация\АРхив презентации 2017\Динамика заболеваемости сВУД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t="10770" r="9267" b="8814"/>
          <a:stretch/>
        </p:blipFill>
        <p:spPr bwMode="auto">
          <a:xfrm>
            <a:off x="539552" y="620688"/>
            <a:ext cx="8136904" cy="5674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6237312"/>
            <a:ext cx="727280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 2014 года сбор статистических данных прекращен!!!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30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:\Новая папка\плакат 1800х1100 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9" b="3213"/>
          <a:stretch/>
        </p:blipFill>
        <p:spPr bwMode="auto">
          <a:xfrm>
            <a:off x="179512" y="260648"/>
            <a:ext cx="5814329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W:\Новая папка\плакат 1800х1100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5" b="3089"/>
          <a:stretch/>
        </p:blipFill>
        <p:spPr bwMode="auto">
          <a:xfrm>
            <a:off x="179512" y="3645023"/>
            <a:ext cx="5832648" cy="295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28184" y="836712"/>
            <a:ext cx="28083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 </a:t>
            </a:r>
            <a:r>
              <a:rPr lang="ru-RU" sz="2800" b="1" dirty="0" smtClean="0"/>
              <a:t>Общее </a:t>
            </a:r>
            <a:r>
              <a:rPr lang="ru-RU" sz="2800" b="1" dirty="0"/>
              <a:t>число принявших участие в конкурсах </a:t>
            </a:r>
            <a:r>
              <a:rPr lang="ru-RU" sz="2800" b="1" dirty="0" smtClean="0"/>
              <a:t>составило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1 </a:t>
            </a:r>
            <a:r>
              <a:rPr lang="ru-RU" sz="2800" b="1" dirty="0">
                <a:solidFill>
                  <a:srgbClr val="C00000"/>
                </a:solidFill>
              </a:rPr>
              <a:t>195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/>
              <a:t>человек </a:t>
            </a:r>
          </a:p>
          <a:p>
            <a:pPr algn="ctr"/>
            <a:r>
              <a:rPr lang="ru-RU" sz="2800" b="1" dirty="0" smtClean="0"/>
              <a:t>или </a:t>
            </a:r>
            <a:r>
              <a:rPr lang="ru-RU" sz="2800" b="1" dirty="0">
                <a:solidFill>
                  <a:srgbClr val="C00000"/>
                </a:solidFill>
              </a:rPr>
              <a:t>1,3%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/>
              <a:t>от </a:t>
            </a:r>
            <a:r>
              <a:rPr lang="ru-RU" sz="2800" b="1" dirty="0"/>
              <a:t>числа работающих</a:t>
            </a:r>
          </a:p>
        </p:txBody>
      </p:sp>
    </p:spTree>
    <p:extLst>
      <p:ext uri="{BB962C8B-B14F-4D97-AF65-F5344CB8AC3E}">
        <p14:creationId xmlns:p14="http://schemas.microsoft.com/office/powerpoint/2010/main" val="226607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conference-pro.ru/uploads/posts/2016-10/1475414473_zal-zasedaniy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383" b="97538" l="12103" r="91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3" t="32215" r="7851" b="14420"/>
          <a:stretch/>
        </p:blipFill>
        <p:spPr bwMode="auto">
          <a:xfrm>
            <a:off x="841828" y="947892"/>
            <a:ext cx="7561943" cy="371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http://img.cataloxy.ru/logofirms/1/97/97535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3368"/>
            <a:ext cx="1420341" cy="1420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mblema-Profsouz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2503" y="153368"/>
            <a:ext cx="2520279" cy="1359774"/>
          </a:xfrm>
          <a:prstGeom prst="rect">
            <a:avLst/>
          </a:prstGeom>
          <a:noFill/>
          <a:effectLst>
            <a:outerShdw dist="28398" dir="3806097" algn="ctr" rotWithShape="0">
              <a:schemeClr val="bg2"/>
            </a:outerShdw>
          </a:effectLst>
        </p:spPr>
      </p:pic>
      <p:pic>
        <p:nvPicPr>
          <p:cNvPr id="4" name="Picture 7" descr="\\Server\пленумы\III Пленум 2016\Презентация\Markov обрез.f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448"/>
            <a:ext cx="2928719" cy="4109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\\Server\домников а.и\Фотографии\Фото Домникова\Официальные\фото Домникова обрез2.f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0319" y="332656"/>
            <a:ext cx="2300537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Server\пленумы\III Пленум 2016\Соглашение\титул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" t="24299" b="31894"/>
          <a:stretch/>
        </p:blipFill>
        <p:spPr bwMode="auto">
          <a:xfrm>
            <a:off x="865479" y="2378912"/>
            <a:ext cx="7108356" cy="456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91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-13088" y="3632423"/>
            <a:ext cx="918468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5400" b="1" dirty="0">
                <a:solidFill>
                  <a:srgbClr val="C00000"/>
                </a:solidFill>
              </a:rPr>
              <a:t>СПАСИБО ЗА ВНИМАНИЕ!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877272"/>
            <a:ext cx="233521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Emblema-Profsouz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4905" y="1052736"/>
            <a:ext cx="4188702" cy="2448272"/>
          </a:xfrm>
          <a:prstGeom prst="rect">
            <a:avLst/>
          </a:prstGeom>
          <a:noFill/>
          <a:effectLst>
            <a:outerShdw dist="28398" dir="3806097" algn="ctr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199051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556792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Московский областной комитет профсоюза работников здравоохранения РФ</a:t>
            </a:r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3" descr="Emblema-Profsouz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9769" y="-216510"/>
            <a:ext cx="3534035" cy="2065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4514" y="4149080"/>
            <a:ext cx="9129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</a:t>
            </a:r>
            <a:r>
              <a:rPr lang="ru-RU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ПЛЕНУМ</a:t>
            </a:r>
            <a:endParaRPr lang="ru-RU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77" y="6093296"/>
            <a:ext cx="912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мая 2017 г.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162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Y:\ПРЕЗИДИУМЫ ПРЕЗЕНТАЦИИ\Шаблоны презентаций\16-12-2016_07-12-08\МОО здрав - презентация верх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39"/>
            <a:ext cx="8923749" cy="1316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-538352" y="4077072"/>
            <a:ext cx="691528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Выступление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Министра здравоохранения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Московской области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Д.С. Маркова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7" descr="\\Server\пленумы\III Пленум 2016\Презентация\Markov обрез.f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293" y="1098086"/>
            <a:ext cx="4104456" cy="5759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img.cataloxy.ru/logofirms/1/97/97535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1872208" cy="1872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96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556792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Московский областной комитет профсоюза работников здравоохранения РФ</a:t>
            </a:r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3" descr="Emblema-Profsouz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9769" y="-216510"/>
            <a:ext cx="3534035" cy="2065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4514" y="4149080"/>
            <a:ext cx="9129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</a:t>
            </a:r>
            <a:r>
              <a:rPr lang="ru-RU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ПЛЕНУМ</a:t>
            </a:r>
            <a:endParaRPr lang="ru-RU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77" y="6093296"/>
            <a:ext cx="912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мая 2017 г.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319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68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82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35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52527"/>
              </p:ext>
            </p:extLst>
          </p:nvPr>
        </p:nvGraphicFramePr>
        <p:xfrm>
          <a:off x="179512" y="620688"/>
          <a:ext cx="4392488" cy="575722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510223"/>
                <a:gridCol w="2460924"/>
                <a:gridCol w="1421341"/>
              </a:tblGrid>
              <a:tr h="8117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п/п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Наименование городского округа, муниципального района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Учёт ЗВУТ*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(наличие доверенного врача)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Да/нет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</a:tr>
              <a:tr h="1117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</a:tr>
              <a:tr h="26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Балашиха (4)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</a:tr>
              <a:tr h="26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Волоколамск (3)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</a:tr>
              <a:tr h="26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Воскресенск (8)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</a:rPr>
                        <a:t>4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</a:tr>
              <a:tr h="26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Дубна (1)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</a:tr>
              <a:tr h="26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Дмитров (9)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</a:tr>
              <a:tr h="26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Домодедово (5)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</a:tr>
              <a:tr h="26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Железнодорожный (1)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</a:rPr>
                        <a:t>1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</a:tr>
              <a:tr h="26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Жуковский (3)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</a:rPr>
                        <a:t>2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</a:tr>
              <a:tr h="26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Зарайск (1)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</a:tr>
              <a:tr h="26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Ивантеевка (3)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</a:tr>
              <a:tr h="26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Истра (4)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4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</a:tr>
              <a:tr h="26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Королёв (5)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4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</a:tr>
              <a:tr h="26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Коломна (4)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4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</a:tr>
              <a:tr h="26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Красногорск (9)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</a:rPr>
                        <a:t>7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</a:tr>
              <a:tr h="2858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Ленинский р-н (6)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</a:rPr>
                        <a:t>2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</a:tr>
              <a:tr h="26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Лотошино (2)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</a:tr>
              <a:tr h="26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</a:rPr>
                        <a:t>Луховицы</a:t>
                      </a:r>
                      <a:r>
                        <a:rPr lang="ru-RU" sz="1600" b="1" dirty="0">
                          <a:effectLst/>
                        </a:rPr>
                        <a:t> (2)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114" marR="53114" marT="0" marB="0" anchor="ctr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783139"/>
              </p:ext>
            </p:extLst>
          </p:nvPr>
        </p:nvGraphicFramePr>
        <p:xfrm>
          <a:off x="4860032" y="692696"/>
          <a:ext cx="4176464" cy="5472608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485131"/>
                <a:gridCol w="2339894"/>
                <a:gridCol w="1351439"/>
              </a:tblGrid>
              <a:tr h="3420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Мытищи (14)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889" marR="67889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20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Наро-Фоминск (7)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7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</a:tr>
              <a:tr h="3420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Одинцово (10)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3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</a:tr>
              <a:tr h="3420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Орехово-Зуево (9)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>
                          <a:effectLst/>
                        </a:rPr>
                        <a:t>2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</a:tr>
              <a:tr h="3420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Павловский-Посад (4)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4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</a:tr>
              <a:tr h="3420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Подольск (15)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>
                          <a:effectLst/>
                        </a:rPr>
                        <a:t>10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</a:tr>
              <a:tr h="3420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Раменское (4)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>
                          <a:effectLst/>
                        </a:rPr>
                        <a:t>1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</a:tr>
              <a:tr h="3420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Руза (4)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>
                          <a:effectLst/>
                        </a:rPr>
                        <a:t>2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</a:tr>
              <a:tr h="3420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Серпухов (6)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</a:tr>
              <a:tr h="3420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Солнечногорск (5)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5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</a:tr>
              <a:tr h="3420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Ступино (7)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</a:tr>
              <a:tr h="3420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Чехов (3)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</a:tr>
              <a:tr h="3420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Шатура (3)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</a:tr>
              <a:tr h="3420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Щёлково (5)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</a:tr>
              <a:tr h="3420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Электросталь (2)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</a:rPr>
                        <a:t>2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</a:tr>
              <a:tr h="342038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ИТОГО:    (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249)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95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9118" y="116632"/>
            <a:ext cx="91148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Сведения о наличии доверенных врачей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6453336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 скобках обозначено число медицинских учреждений на территории 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4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871797"/>
              </p:ext>
            </p:extLst>
          </p:nvPr>
        </p:nvGraphicFramePr>
        <p:xfrm>
          <a:off x="1" y="980728"/>
          <a:ext cx="9143997" cy="5113634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539551"/>
                <a:gridCol w="1512168"/>
                <a:gridCol w="1656184"/>
                <a:gridCol w="1733162"/>
                <a:gridCol w="972127"/>
                <a:gridCol w="971600"/>
                <a:gridCol w="724297"/>
                <a:gridCol w="1034908"/>
              </a:tblGrid>
              <a:tr h="50442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п/п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Муниципальные образования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К-во дней нетрудоспособности за 2014 – 2016 гг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Сумма выплат из ФСС по б/л за 2014 – 2016 </a:t>
                      </a:r>
                      <a:r>
                        <a:rPr lang="ru-RU" sz="1400" dirty="0" err="1">
                          <a:effectLst/>
                        </a:rPr>
                        <a:t>гг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К-во дней нетрудоспособности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на 100 работающих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+/-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% к средне областному показателю ЗВУТ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</a:tr>
              <a:tr h="2294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2015 г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2016 г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2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/>
                </a:tc>
              </a:tr>
              <a:tr h="3362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Звенигород (1)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22 950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18 240 614,30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1 547,8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1 959,5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+ 411,7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394</a:t>
                      </a: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>
                    <a:solidFill>
                      <a:srgbClr val="FF5050"/>
                    </a:solidFill>
                  </a:tcPr>
                </a:tc>
              </a:tr>
              <a:tr h="3362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Лобня (1)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39 943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38 253 601,27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1 431,8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1 820,4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+ 388,6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366</a:t>
                      </a: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>
                    <a:solidFill>
                      <a:srgbClr val="FF5050"/>
                    </a:solidFill>
                  </a:tcPr>
                </a:tc>
              </a:tr>
              <a:tr h="3362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Химки (5)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65 497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50 558 304,05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1 610,8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1 761,2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+ 150,4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355</a:t>
                      </a: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>
                    <a:solidFill>
                      <a:srgbClr val="FF5050"/>
                    </a:solidFill>
                  </a:tcPr>
                </a:tc>
              </a:tr>
              <a:tr h="3362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Долгопрудный (2)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64 332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48 258 118,30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1 372,0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1 753,4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+ 381,4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353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>
                    <a:solidFill>
                      <a:srgbClr val="FF5050"/>
                    </a:solidFill>
                  </a:tcPr>
                </a:tc>
              </a:tr>
              <a:tr h="3362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Чехов (3)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54 402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30 261 542,00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1 232,2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1 635,0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+ 402,8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</a:rPr>
                        <a:t>329</a:t>
                      </a:r>
                      <a:endParaRPr lang="ru-RU" sz="14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>
                    <a:solidFill>
                      <a:srgbClr val="FF5050"/>
                    </a:solidFill>
                  </a:tcPr>
                </a:tc>
              </a:tr>
              <a:tr h="3362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Королёв (5)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58 365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58 834 356,40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1 063,8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1 542,2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+ 478,4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</a:rPr>
                        <a:t>310</a:t>
                      </a:r>
                      <a:endParaRPr lang="ru-RU" sz="14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>
                    <a:solidFill>
                      <a:srgbClr val="FF5050"/>
                    </a:solidFill>
                  </a:tcPr>
                </a:tc>
              </a:tr>
              <a:tr h="3362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Шаховской р-н (1)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18 195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14 061 726,00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1 326,5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1 525,6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+ 199,1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</a:rPr>
                        <a:t>307 </a:t>
                      </a:r>
                      <a:endParaRPr lang="ru-RU" sz="14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>
                    <a:solidFill>
                      <a:srgbClr val="FF5050"/>
                    </a:solidFill>
                  </a:tcPr>
                </a:tc>
              </a:tr>
              <a:tr h="3362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Озера (1)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21 263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19 927 030,69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1 218,9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1 470,2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+ 251,3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</a:rPr>
                        <a:t>296</a:t>
                      </a: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</a:tr>
              <a:tr h="3362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Можайск (3)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44 703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36 581 118,34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1 174,2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1 449,1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+ 274,9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292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</a:tr>
              <a:tr h="3339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Наро-Фоминск (7)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113 685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105 715 260,00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1 490,4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1 380,9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- 109,5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278</a:t>
                      </a: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</a:tr>
              <a:tr h="3362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Дмитров (8)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88 095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88 079 662,13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1 218,2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1 359,7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+ 141,5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273</a:t>
                      </a: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</a:tr>
              <a:tr h="3339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Подольск (25)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174 864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163 360 162,52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1 249,0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1 308,7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+ 59,7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263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69" marR="51469" marT="0" marB="0" anchor="ctr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-11826" y="-21525"/>
            <a:ext cx="91558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ДИНАМИКА ЗАБОЛЕВАЕМОСТИ МЕДИЦИНСКИХ РАБОТНИКОВ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МОСКОВСКОЙ </a:t>
            </a:r>
            <a:r>
              <a:rPr lang="ru-RU" sz="2400" b="1" dirty="0" smtClean="0">
                <a:solidFill>
                  <a:srgbClr val="C00000"/>
                </a:solidFill>
              </a:rPr>
              <a:t>ОБЛАСТИ (фрагмент таблицы)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62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1884" y="260648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Экономические потери отрасли 2014-2016 г.г.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по ЗВУТ медработников: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5445224"/>
            <a:ext cx="7380312" cy="8925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600" b="1" dirty="0">
                <a:solidFill>
                  <a:prstClr val="black"/>
                </a:solidFill>
              </a:rPr>
              <a:t>И это  только </a:t>
            </a:r>
            <a:r>
              <a:rPr lang="ru-RU" sz="2600" b="1" dirty="0" smtClean="0">
                <a:solidFill>
                  <a:prstClr val="black"/>
                </a:solidFill>
              </a:rPr>
              <a:t>по 74 % медицинских </a:t>
            </a:r>
            <a:r>
              <a:rPr lang="ru-RU" sz="2600" b="1" dirty="0">
                <a:solidFill>
                  <a:prstClr val="black"/>
                </a:solidFill>
              </a:rPr>
              <a:t>организаций, которые предоставили нам </a:t>
            </a:r>
            <a:r>
              <a:rPr lang="ru-RU" sz="2600" b="1" dirty="0" smtClean="0">
                <a:solidFill>
                  <a:prstClr val="black"/>
                </a:solidFill>
              </a:rPr>
              <a:t>данные.</a:t>
            </a:r>
            <a:endParaRPr lang="ru-RU" sz="2600" b="1" dirty="0">
              <a:solidFill>
                <a:prstClr val="black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497509724"/>
              </p:ext>
            </p:extLst>
          </p:nvPr>
        </p:nvGraphicFramePr>
        <p:xfrm>
          <a:off x="221884" y="1291505"/>
          <a:ext cx="87426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122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86986E5-1241-44E8-AE9A-909AFEB9CA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>
                                            <p:graphicEl>
                                              <a:dgm id="{286986E5-1241-44E8-AE9A-909AFEB9CA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8A18EB2-D832-45F1-A769-24F6D9FB68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5">
                                            <p:graphicEl>
                                              <a:dgm id="{78A18EB2-D832-45F1-A769-24F6D9FB68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AC3093-9769-4595-8DD0-24311F9CC4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5">
                                            <p:graphicEl>
                                              <a:dgm id="{72AC3093-9769-4595-8DD0-24311F9CC4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D011EE-5A97-4667-A7E2-00CD4BF1F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5">
                                            <p:graphicEl>
                                              <a:dgm id="{FAD011EE-5A97-4667-A7E2-00CD4BF1FD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6BF9336-0057-4F79-A25A-374745BD85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5">
                                            <p:graphicEl>
                                              <a:dgm id="{D6BF9336-0057-4F79-A25A-374745BD85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4BFBC1-9A11-494F-A513-89220AB870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5">
                                            <p:graphicEl>
                                              <a:dgm id="{C74BFBC1-9A11-494F-A513-89220AB870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5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" descr="http://refdb.ru/images/977/1953761/4c99cb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834" y="1407738"/>
            <a:ext cx="4777656" cy="4777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2418" y="116632"/>
            <a:ext cx="8355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Система управления охраной труда в организации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412776"/>
            <a:ext cx="37194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Приказ Минтруда России от 19.08.2016 N 438н</a:t>
            </a:r>
          </a:p>
          <a:p>
            <a:r>
              <a:rPr lang="ru-RU" sz="2400" b="1" dirty="0" smtClean="0">
                <a:solidFill>
                  <a:srgbClr val="309039"/>
                </a:solidFill>
              </a:rPr>
              <a:t>«Об </a:t>
            </a:r>
            <a:r>
              <a:rPr lang="ru-RU" sz="2400" b="1" dirty="0">
                <a:solidFill>
                  <a:srgbClr val="309039"/>
                </a:solidFill>
              </a:rPr>
              <a:t>утверждении Типового положения о системе управления охраной </a:t>
            </a:r>
            <a:r>
              <a:rPr lang="ru-RU" sz="2400" b="1" dirty="0" smtClean="0">
                <a:solidFill>
                  <a:srgbClr val="309039"/>
                </a:solidFill>
              </a:rPr>
              <a:t>труда»</a:t>
            </a:r>
            <a:endParaRPr lang="ru-RU" sz="2400" b="1" dirty="0">
              <a:solidFill>
                <a:srgbClr val="309039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3647" y="3830866"/>
            <a:ext cx="37386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</a:rPr>
              <a:t>ГОСТ 12.0.230-2007 </a:t>
            </a:r>
            <a:r>
              <a:rPr lang="ru-RU" b="1" dirty="0">
                <a:solidFill>
                  <a:srgbClr val="309039"/>
                </a:solidFill>
              </a:rPr>
              <a:t>«Системы управления охраной труда. Общие требования»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2487" y="4914551"/>
            <a:ext cx="37194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</a:rPr>
              <a:t>ГОСТ Р 12.0.007-2009 </a:t>
            </a:r>
            <a:r>
              <a:rPr lang="ru-RU" b="1" dirty="0">
                <a:solidFill>
                  <a:srgbClr val="309039"/>
                </a:solidFill>
              </a:rPr>
              <a:t>«Система управления охраной труда в организации. Общие требования по разработке, применению, оценке и совершенствованию»</a:t>
            </a:r>
          </a:p>
        </p:txBody>
      </p:sp>
    </p:spTree>
    <p:extLst>
      <p:ext uri="{BB962C8B-B14F-4D97-AF65-F5344CB8AC3E}">
        <p14:creationId xmlns:p14="http://schemas.microsoft.com/office/powerpoint/2010/main" val="34190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f4c3d5f878de0fbffaa57c61b24387b887c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</TotalTime>
  <Words>2647</Words>
  <Application>Microsoft Office PowerPoint</Application>
  <PresentationFormat>Экран (4:3)</PresentationFormat>
  <Paragraphs>696</Paragraphs>
  <Slides>58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Виталий (user1)</dc:creator>
  <cp:lastModifiedBy>Виталий (user1)</cp:lastModifiedBy>
  <cp:revision>148</cp:revision>
  <cp:lastPrinted>2017-05-16T13:58:28Z</cp:lastPrinted>
  <dcterms:created xsi:type="dcterms:W3CDTF">2017-05-15T09:24:36Z</dcterms:created>
  <dcterms:modified xsi:type="dcterms:W3CDTF">2017-05-17T14:18:49Z</dcterms:modified>
</cp:coreProperties>
</file>