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57" r:id="rId3"/>
    <p:sldId id="265" r:id="rId4"/>
    <p:sldId id="261" r:id="rId5"/>
    <p:sldId id="264" r:id="rId6"/>
    <p:sldId id="304" r:id="rId7"/>
    <p:sldId id="270" r:id="rId8"/>
    <p:sldId id="269" r:id="rId9"/>
    <p:sldId id="275" r:id="rId10"/>
    <p:sldId id="307" r:id="rId11"/>
    <p:sldId id="268" r:id="rId12"/>
    <p:sldId id="274" r:id="rId13"/>
    <p:sldId id="298" r:id="rId14"/>
    <p:sldId id="308" r:id="rId15"/>
    <p:sldId id="315" r:id="rId16"/>
    <p:sldId id="273" r:id="rId17"/>
    <p:sldId id="272" r:id="rId18"/>
    <p:sldId id="271" r:id="rId19"/>
    <p:sldId id="278" r:id="rId20"/>
    <p:sldId id="277" r:id="rId21"/>
    <p:sldId id="276" r:id="rId22"/>
    <p:sldId id="283" r:id="rId23"/>
    <p:sldId id="282" r:id="rId24"/>
    <p:sldId id="301" r:id="rId25"/>
    <p:sldId id="309" r:id="rId26"/>
    <p:sldId id="310" r:id="rId27"/>
    <p:sldId id="281" r:id="rId28"/>
    <p:sldId id="311" r:id="rId29"/>
    <p:sldId id="302" r:id="rId30"/>
    <p:sldId id="312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87" r:id="rId40"/>
    <p:sldId id="286" r:id="rId41"/>
    <p:sldId id="284" r:id="rId42"/>
    <p:sldId id="299" r:id="rId43"/>
    <p:sldId id="300" r:id="rId44"/>
    <p:sldId id="316" r:id="rId45"/>
    <p:sldId id="319" r:id="rId46"/>
    <p:sldId id="31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44450"/>
          </c:spPr>
          <c:marker>
            <c:symbol val="diamond"/>
            <c:size val="17"/>
          </c:marker>
          <c:dLbls>
            <c:dLbl>
              <c:idx val="0"/>
              <c:layout>
                <c:manualLayout>
                  <c:x val="-7.0835054941230432E-3"/>
                  <c:y val="-5.3050653573769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9169076917722584E-3"/>
                  <c:y val="-4.8969834068095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333608790596861E-2"/>
                  <c:y val="3.6727375551071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418353842405828E-2"/>
                  <c:y val="-6.1212292585118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5002065929476577E-3"/>
                  <c:y val="4.4889014562420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6584951644756529E-2"/>
                  <c:y val="-6.1212292585118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2501032964738271E-3"/>
                  <c:y val="6.2182330972454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4167010988246059E-3"/>
                  <c:y val="5.7797117222633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3.4</c:v>
                </c:pt>
                <c:pt idx="1">
                  <c:v>3.3</c:v>
                </c:pt>
                <c:pt idx="2">
                  <c:v>3.2</c:v>
                </c:pt>
                <c:pt idx="3">
                  <c:v>3.5</c:v>
                </c:pt>
                <c:pt idx="4">
                  <c:v>3.3</c:v>
                </c:pt>
                <c:pt idx="5">
                  <c:v>3.5</c:v>
                </c:pt>
                <c:pt idx="6">
                  <c:v>3.6</c:v>
                </c:pt>
                <c:pt idx="7">
                  <c:v>3.6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473344"/>
        <c:axId val="84474880"/>
      </c:lineChart>
      <c:catAx>
        <c:axId val="84473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474880"/>
        <c:crosses val="autoZero"/>
        <c:auto val="1"/>
        <c:lblAlgn val="ctr"/>
        <c:lblOffset val="100"/>
        <c:noMultiLvlLbl val="0"/>
      </c:catAx>
      <c:valAx>
        <c:axId val="844748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84473344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>
        <a:alpha val="74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50800"/>
          </c:spPr>
          <c:marker>
            <c:symbol val="diamond"/>
            <c:size val="16"/>
          </c:marker>
          <c:dLbls>
            <c:dLbl>
              <c:idx val="0"/>
              <c:layout>
                <c:manualLayout>
                  <c:x val="-5.2473508453147084E-2"/>
                  <c:y val="-6.503728880425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388703367210822E-2"/>
                  <c:y val="-6.503728880425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30389828127449E-2"/>
                  <c:y val="-6.503728880425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9761495738306428E-2"/>
                  <c:y val="-6.503728880425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897533882828481E-2"/>
                  <c:y val="-5.781092338155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067144054701006E-2"/>
                  <c:y val="-5.781092338155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143.30000000000001</c:v>
                </c:pt>
                <c:pt idx="1">
                  <c:v>143.30000000000001</c:v>
                </c:pt>
                <c:pt idx="2">
                  <c:v>151.5</c:v>
                </c:pt>
                <c:pt idx="3">
                  <c:v>171.1</c:v>
                </c:pt>
                <c:pt idx="4">
                  <c:v>200</c:v>
                </c:pt>
                <c:pt idx="5">
                  <c:v>200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м/п</c:v>
                </c:pt>
              </c:strCache>
            </c:strRef>
          </c:tx>
          <c:spPr>
            <a:ln w="50800"/>
          </c:spPr>
          <c:marker>
            <c:symbol val="square"/>
            <c:size val="16"/>
          </c:marker>
          <c:dLbls>
            <c:dLbl>
              <c:idx val="0"/>
              <c:layout>
                <c:manualLayout>
                  <c:x val="-3.7897533882828467E-2"/>
                  <c:y val="-6.503728880425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355131339860308E-2"/>
                  <c:y val="-7.9490019649644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558313539083389E-2"/>
                  <c:y val="-6.0219711855791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2067144054700965E-2"/>
                  <c:y val="-5.5402134907328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151949140637266E-2"/>
                  <c:y val="-5.5402134907328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9355131339860308E-2"/>
                  <c:y val="-6.7446077278486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85.3</c:v>
                </c:pt>
                <c:pt idx="1">
                  <c:v>85.3</c:v>
                </c:pt>
                <c:pt idx="2">
                  <c:v>90.5</c:v>
                </c:pt>
                <c:pt idx="3">
                  <c:v>96.1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Младший м/п</c:v>
                </c:pt>
              </c:strCache>
            </c:strRef>
          </c:tx>
          <c:spPr>
            <a:ln w="50800"/>
          </c:spPr>
          <c:marker>
            <c:symbol val="triangle"/>
            <c:size val="16"/>
          </c:marker>
          <c:dLbls>
            <c:dLbl>
              <c:idx val="0"/>
              <c:layout>
                <c:manualLayout>
                  <c:x val="-3.6439936425796619E-2"/>
                  <c:y val="7.4672442701181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609546597669166E-2"/>
                  <c:y val="7.4672442701181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77915676954168E-2"/>
                  <c:y val="7.708123117541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727923710955383E-3"/>
                  <c:y val="5.2993346433096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151949140637266E-2"/>
                  <c:y val="6.503728880425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067144054701006E-2"/>
                  <c:y val="5.2993346433096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51.9</c:v>
                </c:pt>
                <c:pt idx="1">
                  <c:v>51.9</c:v>
                </c:pt>
                <c:pt idx="2">
                  <c:v>52.8</c:v>
                </c:pt>
                <c:pt idx="3">
                  <c:v>73.099999999999994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931392"/>
        <c:axId val="239932928"/>
      </c:lineChart>
      <c:catAx>
        <c:axId val="239931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9932928"/>
        <c:crosses val="autoZero"/>
        <c:auto val="1"/>
        <c:lblAlgn val="ctr"/>
        <c:lblOffset val="100"/>
        <c:noMultiLvlLbl val="0"/>
      </c:catAx>
      <c:valAx>
        <c:axId val="23993292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39931392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E332DC-9611-4272-B8F9-9534A5A5BE74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EB37030-1CDB-49B4-B41D-6A4EA18EA07E}">
      <dgm:prSet phldrT="[Текст]"/>
      <dgm:spPr/>
      <dgm:t>
        <a:bodyPr/>
        <a:lstStyle/>
        <a:p>
          <a:r>
            <a:rPr lang="ru-RU" dirty="0" smtClean="0"/>
            <a:t>2015</a:t>
          </a:r>
          <a:endParaRPr lang="ru-RU" dirty="0"/>
        </a:p>
      </dgm:t>
    </dgm:pt>
    <dgm:pt modelId="{57DD0F5D-19E9-4FFF-A43E-820617F73210}" type="parTrans" cxnId="{380DDE75-8B60-4D5A-A8DE-E95AD43A4472}">
      <dgm:prSet/>
      <dgm:spPr/>
      <dgm:t>
        <a:bodyPr/>
        <a:lstStyle/>
        <a:p>
          <a:endParaRPr lang="ru-RU"/>
        </a:p>
      </dgm:t>
    </dgm:pt>
    <dgm:pt modelId="{817EAAE4-01B6-475B-A5BF-5A3A9E6A763C}" type="sibTrans" cxnId="{380DDE75-8B60-4D5A-A8DE-E95AD43A4472}">
      <dgm:prSet/>
      <dgm:spPr/>
      <dgm:t>
        <a:bodyPr/>
        <a:lstStyle/>
        <a:p>
          <a:endParaRPr lang="ru-RU"/>
        </a:p>
      </dgm:t>
    </dgm:pt>
    <dgm:pt modelId="{B96E1C38-9D12-4AB2-B735-85AD18578557}">
      <dgm:prSet phldrT="[Текст]"/>
      <dgm:spPr/>
      <dgm:t>
        <a:bodyPr/>
        <a:lstStyle/>
        <a:p>
          <a:pPr algn="ctr"/>
          <a:r>
            <a:rPr lang="ru-RU" dirty="0" smtClean="0"/>
            <a:t>Муниципальные медицинские организации были переданы  на региональный уровень с кредиторской задолженностью</a:t>
          </a:r>
          <a:endParaRPr lang="ru-RU" dirty="0"/>
        </a:p>
      </dgm:t>
    </dgm:pt>
    <dgm:pt modelId="{9C2E8F2C-3B7A-4807-8F9B-9427FBE2CAAA}" type="parTrans" cxnId="{49381206-EB4A-465C-96CF-10C6954113BD}">
      <dgm:prSet/>
      <dgm:spPr/>
      <dgm:t>
        <a:bodyPr/>
        <a:lstStyle/>
        <a:p>
          <a:endParaRPr lang="ru-RU"/>
        </a:p>
      </dgm:t>
    </dgm:pt>
    <dgm:pt modelId="{910DDAAC-7868-4EC7-B785-9BDE7E0260AE}" type="sibTrans" cxnId="{49381206-EB4A-465C-96CF-10C6954113BD}">
      <dgm:prSet/>
      <dgm:spPr/>
      <dgm:t>
        <a:bodyPr/>
        <a:lstStyle/>
        <a:p>
          <a:endParaRPr lang="ru-RU"/>
        </a:p>
      </dgm:t>
    </dgm:pt>
    <dgm:pt modelId="{2C96F2FD-E284-4B61-8E2F-4A2B3A436819}">
      <dgm:prSet phldrT="[Текст]"/>
      <dgm:spPr/>
      <dgm:t>
        <a:bodyPr/>
        <a:lstStyle/>
        <a:p>
          <a:r>
            <a:rPr lang="ru-RU" dirty="0" smtClean="0"/>
            <a:t>2016</a:t>
          </a:r>
          <a:endParaRPr lang="ru-RU" dirty="0"/>
        </a:p>
      </dgm:t>
    </dgm:pt>
    <dgm:pt modelId="{0E4B1FE8-4A4C-4ABF-B7FF-43F30FDC6DB8}" type="parTrans" cxnId="{8913DA66-7D3F-4FCC-B765-4DE8820B2816}">
      <dgm:prSet/>
      <dgm:spPr/>
      <dgm:t>
        <a:bodyPr/>
        <a:lstStyle/>
        <a:p>
          <a:endParaRPr lang="ru-RU"/>
        </a:p>
      </dgm:t>
    </dgm:pt>
    <dgm:pt modelId="{1B514E65-357D-4B9C-90CB-780CA8B97FCE}" type="sibTrans" cxnId="{8913DA66-7D3F-4FCC-B765-4DE8820B2816}">
      <dgm:prSet/>
      <dgm:spPr/>
      <dgm:t>
        <a:bodyPr/>
        <a:lstStyle/>
        <a:p>
          <a:endParaRPr lang="ru-RU"/>
        </a:p>
      </dgm:t>
    </dgm:pt>
    <dgm:pt modelId="{8FE519DA-91B9-47D7-AF98-6320179E8D10}">
      <dgm:prSet phldrT="[Текст]"/>
      <dgm:spPr/>
      <dgm:t>
        <a:bodyPr/>
        <a:lstStyle/>
        <a:p>
          <a:pPr algn="ctr"/>
          <a:r>
            <a:rPr lang="ru-RU" dirty="0" smtClean="0"/>
            <a:t>Размер задолженности превысил </a:t>
          </a:r>
          <a:r>
            <a:rPr lang="ru-RU" b="1" dirty="0" smtClean="0"/>
            <a:t>3</a:t>
          </a:r>
          <a:r>
            <a:rPr lang="ru-RU" dirty="0" smtClean="0"/>
            <a:t> млрд. рублей</a:t>
          </a:r>
        </a:p>
        <a:p>
          <a:pPr algn="ctr"/>
          <a:r>
            <a:rPr lang="ru-RU" dirty="0" smtClean="0"/>
            <a:t>Из бюджета Московской области дополнительно были выделены финансовые средства в ТФОМС МО на погашение кредиторской задолженности до 1 июля 2017 г.</a:t>
          </a:r>
          <a:endParaRPr lang="ru-RU" dirty="0"/>
        </a:p>
      </dgm:t>
    </dgm:pt>
    <dgm:pt modelId="{7ACDD472-68C1-4D74-851E-10F62D4391DD}" type="parTrans" cxnId="{B4D4CF15-05D3-4D0D-908D-A90416A96DAB}">
      <dgm:prSet/>
      <dgm:spPr/>
      <dgm:t>
        <a:bodyPr/>
        <a:lstStyle/>
        <a:p>
          <a:endParaRPr lang="ru-RU"/>
        </a:p>
      </dgm:t>
    </dgm:pt>
    <dgm:pt modelId="{05911A7F-D2A6-4184-B9BB-A3F066EEF402}" type="sibTrans" cxnId="{B4D4CF15-05D3-4D0D-908D-A90416A96DAB}">
      <dgm:prSet/>
      <dgm:spPr/>
      <dgm:t>
        <a:bodyPr/>
        <a:lstStyle/>
        <a:p>
          <a:endParaRPr lang="ru-RU"/>
        </a:p>
      </dgm:t>
    </dgm:pt>
    <dgm:pt modelId="{A413C9A6-4039-4484-B562-3A9FB4284B93}">
      <dgm:prSet phldrT="[Текст]"/>
      <dgm:spPr/>
      <dgm:t>
        <a:bodyPr/>
        <a:lstStyle/>
        <a:p>
          <a:r>
            <a:rPr lang="ru-RU" dirty="0" smtClean="0"/>
            <a:t>2017</a:t>
          </a:r>
          <a:endParaRPr lang="ru-RU" dirty="0"/>
        </a:p>
      </dgm:t>
    </dgm:pt>
    <dgm:pt modelId="{F215AD89-5EC7-4977-BBF3-8D46AE207BB4}" type="parTrans" cxnId="{A3902DC0-A3E8-489C-A85F-3FE72464BFB3}">
      <dgm:prSet/>
      <dgm:spPr/>
      <dgm:t>
        <a:bodyPr/>
        <a:lstStyle/>
        <a:p>
          <a:endParaRPr lang="ru-RU"/>
        </a:p>
      </dgm:t>
    </dgm:pt>
    <dgm:pt modelId="{5A872A84-C523-4C14-A685-86458A3C948E}" type="sibTrans" cxnId="{A3902DC0-A3E8-489C-A85F-3FE72464BFB3}">
      <dgm:prSet/>
      <dgm:spPr/>
      <dgm:t>
        <a:bodyPr/>
        <a:lstStyle/>
        <a:p>
          <a:endParaRPr lang="ru-RU"/>
        </a:p>
      </dgm:t>
    </dgm:pt>
    <dgm:pt modelId="{21EA2C30-3E0F-4E41-BB12-D90B36B8BF93}">
      <dgm:prSet phldrT="[Текст]"/>
      <dgm:spPr/>
      <dgm:t>
        <a:bodyPr/>
        <a:lstStyle/>
        <a:p>
          <a:pPr algn="ctr"/>
          <a:r>
            <a:rPr lang="ru-RU" dirty="0" smtClean="0"/>
            <a:t>В первом полугодии 2017 г., за счет этих средств был увеличен размер базовой ставки по стационарной помощи до </a:t>
          </a:r>
          <a:r>
            <a:rPr lang="ru-RU" b="1" dirty="0" smtClean="0"/>
            <a:t>22</a:t>
          </a:r>
          <a:r>
            <a:rPr lang="ru-RU" dirty="0" smtClean="0"/>
            <a:t> </a:t>
          </a:r>
          <a:r>
            <a:rPr lang="ru-RU" b="1" dirty="0" smtClean="0"/>
            <a:t>тысяч рублей</a:t>
          </a:r>
          <a:r>
            <a:rPr lang="ru-RU" dirty="0" smtClean="0"/>
            <a:t>, </a:t>
          </a:r>
        </a:p>
        <a:p>
          <a:pPr algn="ctr"/>
          <a:r>
            <a:rPr lang="ru-RU" dirty="0" smtClean="0"/>
            <a:t>а </a:t>
          </a:r>
          <a:r>
            <a:rPr lang="ru-RU" b="1" dirty="0" smtClean="0"/>
            <a:t>с 1 июля 2017 г</a:t>
          </a:r>
          <a:r>
            <a:rPr lang="ru-RU" dirty="0" smtClean="0"/>
            <a:t>., когда бюджетные средства закончились, он снизился до </a:t>
          </a:r>
        </a:p>
        <a:p>
          <a:pPr algn="ctr"/>
          <a:r>
            <a:rPr lang="ru-RU" b="1" dirty="0" smtClean="0"/>
            <a:t>17,5</a:t>
          </a:r>
          <a:r>
            <a:rPr lang="ru-RU" dirty="0" smtClean="0"/>
            <a:t> </a:t>
          </a:r>
          <a:r>
            <a:rPr lang="ru-RU" b="1" dirty="0" smtClean="0"/>
            <a:t>тысяч рублей</a:t>
          </a:r>
          <a:endParaRPr lang="ru-RU" b="1" dirty="0"/>
        </a:p>
      </dgm:t>
    </dgm:pt>
    <dgm:pt modelId="{E293186E-74C0-4E49-AC61-86D13F87BD07}" type="parTrans" cxnId="{29565543-E17C-4BFD-8BBF-58506165196A}">
      <dgm:prSet/>
      <dgm:spPr/>
      <dgm:t>
        <a:bodyPr/>
        <a:lstStyle/>
        <a:p>
          <a:endParaRPr lang="ru-RU"/>
        </a:p>
      </dgm:t>
    </dgm:pt>
    <dgm:pt modelId="{19F93DD2-C9CD-4781-A46F-DCC2F47D2E09}" type="sibTrans" cxnId="{29565543-E17C-4BFD-8BBF-58506165196A}">
      <dgm:prSet/>
      <dgm:spPr/>
      <dgm:t>
        <a:bodyPr/>
        <a:lstStyle/>
        <a:p>
          <a:endParaRPr lang="ru-RU"/>
        </a:p>
      </dgm:t>
    </dgm:pt>
    <dgm:pt modelId="{E53441DD-99FD-43C3-83CC-4741E83C3C6F}">
      <dgm:prSet/>
      <dgm:spPr/>
      <dgm:t>
        <a:bodyPr/>
        <a:lstStyle/>
        <a:p>
          <a:pPr algn="r"/>
          <a:r>
            <a:rPr lang="ru-RU" dirty="0" smtClean="0"/>
            <a:t> </a:t>
          </a:r>
          <a:endParaRPr lang="ru-RU" dirty="0"/>
        </a:p>
      </dgm:t>
    </dgm:pt>
    <dgm:pt modelId="{7F1750CE-7940-4D1F-8699-8A973E7978B7}" type="parTrans" cxnId="{745359ED-4A71-4075-83E8-ED06971B7EBE}">
      <dgm:prSet/>
      <dgm:spPr/>
      <dgm:t>
        <a:bodyPr/>
        <a:lstStyle/>
        <a:p>
          <a:endParaRPr lang="ru-RU"/>
        </a:p>
      </dgm:t>
    </dgm:pt>
    <dgm:pt modelId="{9650F7AE-4B95-4B07-9C7D-74319535FA8F}" type="sibTrans" cxnId="{745359ED-4A71-4075-83E8-ED06971B7EBE}">
      <dgm:prSet/>
      <dgm:spPr/>
      <dgm:t>
        <a:bodyPr/>
        <a:lstStyle/>
        <a:p>
          <a:endParaRPr lang="ru-RU"/>
        </a:p>
      </dgm:t>
    </dgm:pt>
    <dgm:pt modelId="{5C935214-6F5B-4387-960D-66C6994AF589}" type="pres">
      <dgm:prSet presAssocID="{AAE332DC-9611-4272-B8F9-9534A5A5BE74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F3FCE80-3445-4DC8-AC7B-1C8302434886}" type="pres">
      <dgm:prSet presAssocID="{A413C9A6-4039-4484-B562-3A9FB4284B93}" presName="ChildAccent3" presStyleCnt="0"/>
      <dgm:spPr/>
    </dgm:pt>
    <dgm:pt modelId="{B84D2EA1-8768-48C5-887B-C9BC20F0DFEC}" type="pres">
      <dgm:prSet presAssocID="{A413C9A6-4039-4484-B562-3A9FB4284B93}" presName="ChildAccent" presStyleLbl="alignImgPlace1" presStyleIdx="0" presStyleCnt="3"/>
      <dgm:spPr/>
      <dgm:t>
        <a:bodyPr/>
        <a:lstStyle/>
        <a:p>
          <a:endParaRPr lang="ru-RU"/>
        </a:p>
      </dgm:t>
    </dgm:pt>
    <dgm:pt modelId="{AD602111-A1F0-4F3F-835B-1FFBCCCAAF36}" type="pres">
      <dgm:prSet presAssocID="{A413C9A6-4039-4484-B562-3A9FB4284B93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6D4590-6BA1-4FB0-90E0-54FC270E5154}" type="pres">
      <dgm:prSet presAssocID="{A413C9A6-4039-4484-B562-3A9FB4284B93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4B1EE-E314-404B-AE51-EE522745A1B6}" type="pres">
      <dgm:prSet presAssocID="{2C96F2FD-E284-4B61-8E2F-4A2B3A436819}" presName="ChildAccent2" presStyleCnt="0"/>
      <dgm:spPr/>
    </dgm:pt>
    <dgm:pt modelId="{5CF16E52-5717-42B1-B7BF-B5C686A60027}" type="pres">
      <dgm:prSet presAssocID="{2C96F2FD-E284-4B61-8E2F-4A2B3A436819}" presName="ChildAccent" presStyleLbl="alignImgPlace1" presStyleIdx="1" presStyleCnt="3"/>
      <dgm:spPr/>
      <dgm:t>
        <a:bodyPr/>
        <a:lstStyle/>
        <a:p>
          <a:endParaRPr lang="ru-RU"/>
        </a:p>
      </dgm:t>
    </dgm:pt>
    <dgm:pt modelId="{AA1ABE43-6240-4D19-9388-7C079FA5B42D}" type="pres">
      <dgm:prSet presAssocID="{2C96F2FD-E284-4B61-8E2F-4A2B3A436819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D2F41C-229F-420B-9140-9D5A094F9F5F}" type="pres">
      <dgm:prSet presAssocID="{2C96F2FD-E284-4B61-8E2F-4A2B3A436819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40131-E605-40C1-8203-76724DBF309A}" type="pres">
      <dgm:prSet presAssocID="{6EB37030-1CDB-49B4-B41D-6A4EA18EA07E}" presName="ChildAccent1" presStyleCnt="0"/>
      <dgm:spPr/>
    </dgm:pt>
    <dgm:pt modelId="{BABE0FD8-1DCE-458E-BFCF-14AA895EBB14}" type="pres">
      <dgm:prSet presAssocID="{6EB37030-1CDB-49B4-B41D-6A4EA18EA07E}" presName="ChildAccent" presStyleLbl="alignImgPlace1" presStyleIdx="2" presStyleCnt="3"/>
      <dgm:spPr/>
      <dgm:t>
        <a:bodyPr/>
        <a:lstStyle/>
        <a:p>
          <a:endParaRPr lang="ru-RU"/>
        </a:p>
      </dgm:t>
    </dgm:pt>
    <dgm:pt modelId="{86017633-3D8D-42C2-BFB9-2495E81DA7F3}" type="pres">
      <dgm:prSet presAssocID="{6EB37030-1CDB-49B4-B41D-6A4EA18EA07E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19B6E-8226-4D2E-BD9E-DE64D8CD610B}" type="pres">
      <dgm:prSet presAssocID="{6EB37030-1CDB-49B4-B41D-6A4EA18EA07E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ABEC70-A779-4795-ACD3-DC08DF4170BF}" type="presOf" srcId="{A413C9A6-4039-4484-B562-3A9FB4284B93}" destId="{EC6D4590-6BA1-4FB0-90E0-54FC270E5154}" srcOrd="0" destOrd="0" presId="urn:microsoft.com/office/officeart/2011/layout/InterconnectedBlockProcess"/>
    <dgm:cxn modelId="{6FE595E5-1B85-4FB4-9BB1-6345EA4D0F62}" type="presOf" srcId="{21EA2C30-3E0F-4E41-BB12-D90B36B8BF93}" destId="{B84D2EA1-8768-48C5-887B-C9BC20F0DFEC}" srcOrd="0" destOrd="0" presId="urn:microsoft.com/office/officeart/2011/layout/InterconnectedBlockProcess"/>
    <dgm:cxn modelId="{B4D4CF15-05D3-4D0D-908D-A90416A96DAB}" srcId="{2C96F2FD-E284-4B61-8E2F-4A2B3A436819}" destId="{8FE519DA-91B9-47D7-AF98-6320179E8D10}" srcOrd="0" destOrd="0" parTransId="{7ACDD472-68C1-4D74-851E-10F62D4391DD}" sibTransId="{05911A7F-D2A6-4184-B9BB-A3F066EEF402}"/>
    <dgm:cxn modelId="{7BF00C09-390D-4FA0-86C0-E0DE9290891A}" type="presOf" srcId="{B96E1C38-9D12-4AB2-B735-85AD18578557}" destId="{BABE0FD8-1DCE-458E-BFCF-14AA895EBB14}" srcOrd="0" destOrd="0" presId="urn:microsoft.com/office/officeart/2011/layout/InterconnectedBlockProcess"/>
    <dgm:cxn modelId="{B2198965-16B7-4911-8FB9-5B14772FD22F}" type="presOf" srcId="{E53441DD-99FD-43C3-83CC-4741E83C3C6F}" destId="{5CF16E52-5717-42B1-B7BF-B5C686A60027}" srcOrd="0" destOrd="1" presId="urn:microsoft.com/office/officeart/2011/layout/InterconnectedBlockProcess"/>
    <dgm:cxn modelId="{380DDE75-8B60-4D5A-A8DE-E95AD43A4472}" srcId="{AAE332DC-9611-4272-B8F9-9534A5A5BE74}" destId="{6EB37030-1CDB-49B4-B41D-6A4EA18EA07E}" srcOrd="0" destOrd="0" parTransId="{57DD0F5D-19E9-4FFF-A43E-820617F73210}" sibTransId="{817EAAE4-01B6-475B-A5BF-5A3A9E6A763C}"/>
    <dgm:cxn modelId="{5F861262-984E-4992-B669-C3F919B9C2FE}" type="presOf" srcId="{E53441DD-99FD-43C3-83CC-4741E83C3C6F}" destId="{AA1ABE43-6240-4D19-9388-7C079FA5B42D}" srcOrd="1" destOrd="1" presId="urn:microsoft.com/office/officeart/2011/layout/InterconnectedBlockProcess"/>
    <dgm:cxn modelId="{3A4E0659-5D92-4677-8C8D-2902EC58C3A4}" type="presOf" srcId="{21EA2C30-3E0F-4E41-BB12-D90B36B8BF93}" destId="{AD602111-A1F0-4F3F-835B-1FFBCCCAAF36}" srcOrd="1" destOrd="0" presId="urn:microsoft.com/office/officeart/2011/layout/InterconnectedBlockProcess"/>
    <dgm:cxn modelId="{8D1E4CBB-2230-42F7-9D9B-3FF1F0194BF8}" type="presOf" srcId="{6EB37030-1CDB-49B4-B41D-6A4EA18EA07E}" destId="{82319B6E-8226-4D2E-BD9E-DE64D8CD610B}" srcOrd="0" destOrd="0" presId="urn:microsoft.com/office/officeart/2011/layout/InterconnectedBlockProcess"/>
    <dgm:cxn modelId="{A3902DC0-A3E8-489C-A85F-3FE72464BFB3}" srcId="{AAE332DC-9611-4272-B8F9-9534A5A5BE74}" destId="{A413C9A6-4039-4484-B562-3A9FB4284B93}" srcOrd="2" destOrd="0" parTransId="{F215AD89-5EC7-4977-BBF3-8D46AE207BB4}" sibTransId="{5A872A84-C523-4C14-A685-86458A3C948E}"/>
    <dgm:cxn modelId="{3FE64F69-C5F3-46E9-938E-A7D0E76E485C}" type="presOf" srcId="{B96E1C38-9D12-4AB2-B735-85AD18578557}" destId="{86017633-3D8D-42C2-BFB9-2495E81DA7F3}" srcOrd="1" destOrd="0" presId="urn:microsoft.com/office/officeart/2011/layout/InterconnectedBlockProcess"/>
    <dgm:cxn modelId="{53B76F2E-E004-40AE-B3D5-E8CB61D42A87}" type="presOf" srcId="{8FE519DA-91B9-47D7-AF98-6320179E8D10}" destId="{AA1ABE43-6240-4D19-9388-7C079FA5B42D}" srcOrd="1" destOrd="0" presId="urn:microsoft.com/office/officeart/2011/layout/InterconnectedBlockProcess"/>
    <dgm:cxn modelId="{745359ED-4A71-4075-83E8-ED06971B7EBE}" srcId="{2C96F2FD-E284-4B61-8E2F-4A2B3A436819}" destId="{E53441DD-99FD-43C3-83CC-4741E83C3C6F}" srcOrd="1" destOrd="0" parTransId="{7F1750CE-7940-4D1F-8699-8A973E7978B7}" sibTransId="{9650F7AE-4B95-4B07-9C7D-74319535FA8F}"/>
    <dgm:cxn modelId="{8913DA66-7D3F-4FCC-B765-4DE8820B2816}" srcId="{AAE332DC-9611-4272-B8F9-9534A5A5BE74}" destId="{2C96F2FD-E284-4B61-8E2F-4A2B3A436819}" srcOrd="1" destOrd="0" parTransId="{0E4B1FE8-4A4C-4ABF-B7FF-43F30FDC6DB8}" sibTransId="{1B514E65-357D-4B9C-90CB-780CA8B97FCE}"/>
    <dgm:cxn modelId="{EC2EC0E9-1D85-42DD-96A7-AFAD870193FD}" type="presOf" srcId="{AAE332DC-9611-4272-B8F9-9534A5A5BE74}" destId="{5C935214-6F5B-4387-960D-66C6994AF589}" srcOrd="0" destOrd="0" presId="urn:microsoft.com/office/officeart/2011/layout/InterconnectedBlockProcess"/>
    <dgm:cxn modelId="{49381206-EB4A-465C-96CF-10C6954113BD}" srcId="{6EB37030-1CDB-49B4-B41D-6A4EA18EA07E}" destId="{B96E1C38-9D12-4AB2-B735-85AD18578557}" srcOrd="0" destOrd="0" parTransId="{9C2E8F2C-3B7A-4807-8F9B-9427FBE2CAAA}" sibTransId="{910DDAAC-7868-4EC7-B785-9BDE7E0260AE}"/>
    <dgm:cxn modelId="{90070AEE-975F-4AFB-9783-44477DE40059}" type="presOf" srcId="{8FE519DA-91B9-47D7-AF98-6320179E8D10}" destId="{5CF16E52-5717-42B1-B7BF-B5C686A60027}" srcOrd="0" destOrd="0" presId="urn:microsoft.com/office/officeart/2011/layout/InterconnectedBlockProcess"/>
    <dgm:cxn modelId="{589C68F3-76EE-414F-AB95-200D31449A88}" type="presOf" srcId="{2C96F2FD-E284-4B61-8E2F-4A2B3A436819}" destId="{5BD2F41C-229F-420B-9140-9D5A094F9F5F}" srcOrd="0" destOrd="0" presId="urn:microsoft.com/office/officeart/2011/layout/InterconnectedBlockProcess"/>
    <dgm:cxn modelId="{29565543-E17C-4BFD-8BBF-58506165196A}" srcId="{A413C9A6-4039-4484-B562-3A9FB4284B93}" destId="{21EA2C30-3E0F-4E41-BB12-D90B36B8BF93}" srcOrd="0" destOrd="0" parTransId="{E293186E-74C0-4E49-AC61-86D13F87BD07}" sibTransId="{19F93DD2-C9CD-4781-A46F-DCC2F47D2E09}"/>
    <dgm:cxn modelId="{F7394A00-C006-4FDA-9DCA-0DAB0EB3EE0A}" type="presParOf" srcId="{5C935214-6F5B-4387-960D-66C6994AF589}" destId="{6F3FCE80-3445-4DC8-AC7B-1C8302434886}" srcOrd="0" destOrd="0" presId="urn:microsoft.com/office/officeart/2011/layout/InterconnectedBlockProcess"/>
    <dgm:cxn modelId="{1AE707A0-ED47-4C9E-8AA7-6B5EED1BE840}" type="presParOf" srcId="{6F3FCE80-3445-4DC8-AC7B-1C8302434886}" destId="{B84D2EA1-8768-48C5-887B-C9BC20F0DFEC}" srcOrd="0" destOrd="0" presId="urn:microsoft.com/office/officeart/2011/layout/InterconnectedBlockProcess"/>
    <dgm:cxn modelId="{B8CF5F32-E319-46BE-B877-5A92650C611E}" type="presParOf" srcId="{5C935214-6F5B-4387-960D-66C6994AF589}" destId="{AD602111-A1F0-4F3F-835B-1FFBCCCAAF36}" srcOrd="1" destOrd="0" presId="urn:microsoft.com/office/officeart/2011/layout/InterconnectedBlockProcess"/>
    <dgm:cxn modelId="{EF7B8EF9-4F68-4B4F-B275-9E22BB6B36C6}" type="presParOf" srcId="{5C935214-6F5B-4387-960D-66C6994AF589}" destId="{EC6D4590-6BA1-4FB0-90E0-54FC270E5154}" srcOrd="2" destOrd="0" presId="urn:microsoft.com/office/officeart/2011/layout/InterconnectedBlockProcess"/>
    <dgm:cxn modelId="{1314FCCD-D7AA-4A7F-AA20-46A9BD9D4C88}" type="presParOf" srcId="{5C935214-6F5B-4387-960D-66C6994AF589}" destId="{EB34B1EE-E314-404B-AE51-EE522745A1B6}" srcOrd="3" destOrd="0" presId="urn:microsoft.com/office/officeart/2011/layout/InterconnectedBlockProcess"/>
    <dgm:cxn modelId="{096F60EB-FF67-4FAF-A1ED-B03B8A4F58EA}" type="presParOf" srcId="{EB34B1EE-E314-404B-AE51-EE522745A1B6}" destId="{5CF16E52-5717-42B1-B7BF-B5C686A60027}" srcOrd="0" destOrd="0" presId="urn:microsoft.com/office/officeart/2011/layout/InterconnectedBlockProcess"/>
    <dgm:cxn modelId="{7BA2F944-1032-44A0-AADC-C91608703ED6}" type="presParOf" srcId="{5C935214-6F5B-4387-960D-66C6994AF589}" destId="{AA1ABE43-6240-4D19-9388-7C079FA5B42D}" srcOrd="4" destOrd="0" presId="urn:microsoft.com/office/officeart/2011/layout/InterconnectedBlockProcess"/>
    <dgm:cxn modelId="{A3208394-091A-4607-89C3-DF607718D9F8}" type="presParOf" srcId="{5C935214-6F5B-4387-960D-66C6994AF589}" destId="{5BD2F41C-229F-420B-9140-9D5A094F9F5F}" srcOrd="5" destOrd="0" presId="urn:microsoft.com/office/officeart/2011/layout/InterconnectedBlockProcess"/>
    <dgm:cxn modelId="{3F1B1863-A1B2-4568-BB78-67FA73B6FE60}" type="presParOf" srcId="{5C935214-6F5B-4387-960D-66C6994AF589}" destId="{31740131-E605-40C1-8203-76724DBF309A}" srcOrd="6" destOrd="0" presId="urn:microsoft.com/office/officeart/2011/layout/InterconnectedBlockProcess"/>
    <dgm:cxn modelId="{FD4078CC-B990-473A-9B67-F04289F9F75C}" type="presParOf" srcId="{31740131-E605-40C1-8203-76724DBF309A}" destId="{BABE0FD8-1DCE-458E-BFCF-14AA895EBB14}" srcOrd="0" destOrd="0" presId="urn:microsoft.com/office/officeart/2011/layout/InterconnectedBlockProcess"/>
    <dgm:cxn modelId="{3046F200-76B0-447C-891B-EAF251F75995}" type="presParOf" srcId="{5C935214-6F5B-4387-960D-66C6994AF589}" destId="{86017633-3D8D-42C2-BFB9-2495E81DA7F3}" srcOrd="7" destOrd="0" presId="urn:microsoft.com/office/officeart/2011/layout/InterconnectedBlockProcess"/>
    <dgm:cxn modelId="{9FD025C3-FF07-46B0-84CD-74493BA3A0D9}" type="presParOf" srcId="{5C935214-6F5B-4387-960D-66C6994AF589}" destId="{82319B6E-8226-4D2E-BD9E-DE64D8CD610B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68956D-80CA-410B-8DED-6AA322FAE7E0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CDE5CBA-BC17-4D10-9C12-2AEE0EF93A42}">
      <dgm:prSet phldrT="[Текст]"/>
      <dgm:spPr/>
      <dgm:t>
        <a:bodyPr/>
        <a:lstStyle/>
        <a:p>
          <a:r>
            <a:rPr lang="ru-RU" b="1" dirty="0" smtClean="0"/>
            <a:t>Недофинансирование медицинских организаций</a:t>
          </a:r>
          <a:endParaRPr lang="ru-RU" b="1" dirty="0"/>
        </a:p>
      </dgm:t>
    </dgm:pt>
    <dgm:pt modelId="{EAD841DE-BB67-404C-BDC6-47D488CDD413}" type="parTrans" cxnId="{38C31A67-3858-4240-9B0C-7CC0284AF9DB}">
      <dgm:prSet/>
      <dgm:spPr/>
      <dgm:t>
        <a:bodyPr/>
        <a:lstStyle/>
        <a:p>
          <a:endParaRPr lang="ru-RU"/>
        </a:p>
      </dgm:t>
    </dgm:pt>
    <dgm:pt modelId="{ACCFC146-54E5-487F-B310-F5FECF2AD0A0}" type="sibTrans" cxnId="{38C31A67-3858-4240-9B0C-7CC0284AF9DB}">
      <dgm:prSet/>
      <dgm:spPr/>
      <dgm:t>
        <a:bodyPr/>
        <a:lstStyle/>
        <a:p>
          <a:endParaRPr lang="ru-RU"/>
        </a:p>
      </dgm:t>
    </dgm:pt>
    <dgm:pt modelId="{FB4445A1-ECE7-4C22-96D4-833329F1DFA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Непрофессионализм работников, устанавливающих заработную плату</a:t>
          </a:r>
          <a:endParaRPr lang="ru-RU" b="1" dirty="0">
            <a:solidFill>
              <a:schemeClr val="tx1"/>
            </a:solidFill>
          </a:endParaRPr>
        </a:p>
      </dgm:t>
    </dgm:pt>
    <dgm:pt modelId="{3E8ADA62-1959-4080-8A0B-916FE9FFBB81}" type="parTrans" cxnId="{99B88FA2-9094-40A7-8387-319E81DA1F74}">
      <dgm:prSet/>
      <dgm:spPr/>
      <dgm:t>
        <a:bodyPr/>
        <a:lstStyle/>
        <a:p>
          <a:endParaRPr lang="ru-RU"/>
        </a:p>
      </dgm:t>
    </dgm:pt>
    <dgm:pt modelId="{FD2B4F6E-DEB6-45F1-B440-CEE59793BA33}" type="sibTrans" cxnId="{99B88FA2-9094-40A7-8387-319E81DA1F74}">
      <dgm:prSet/>
      <dgm:spPr/>
      <dgm:t>
        <a:bodyPr/>
        <a:lstStyle/>
        <a:p>
          <a:endParaRPr lang="ru-RU"/>
        </a:p>
      </dgm:t>
    </dgm:pt>
    <dgm:pt modelId="{D0363C53-2E44-4443-9B63-33A5DEF1B08E}">
      <dgm:prSet phldrT="[Текст]"/>
      <dgm:spPr/>
      <dgm:t>
        <a:bodyPr/>
        <a:lstStyle/>
        <a:p>
          <a:r>
            <a:rPr lang="ru-RU" b="1" dirty="0" smtClean="0"/>
            <a:t>Расчет работодателей на незнание работниками своих прав</a:t>
          </a:r>
          <a:endParaRPr lang="ru-RU" b="1" dirty="0"/>
        </a:p>
      </dgm:t>
    </dgm:pt>
    <dgm:pt modelId="{7AFAA858-5446-490B-8754-5EA292C1E7EA}" type="parTrans" cxnId="{FCF16710-F7DB-479C-ACC1-1969A8156E9C}">
      <dgm:prSet/>
      <dgm:spPr/>
      <dgm:t>
        <a:bodyPr/>
        <a:lstStyle/>
        <a:p>
          <a:endParaRPr lang="ru-RU"/>
        </a:p>
      </dgm:t>
    </dgm:pt>
    <dgm:pt modelId="{B549CC5A-10BC-444D-BB39-09EA41BF63E5}" type="sibTrans" cxnId="{FCF16710-F7DB-479C-ACC1-1969A8156E9C}">
      <dgm:prSet/>
      <dgm:spPr/>
      <dgm:t>
        <a:bodyPr/>
        <a:lstStyle/>
        <a:p>
          <a:endParaRPr lang="ru-RU"/>
        </a:p>
      </dgm:t>
    </dgm:pt>
    <dgm:pt modelId="{2A7B7017-BDA7-40BC-BC30-8DB99D31BB26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Ревизоры ТФОМС МО не наказывают ЛПУ  за «недоплаты» работникам</a:t>
          </a:r>
          <a:endParaRPr lang="ru-RU" b="1" dirty="0">
            <a:solidFill>
              <a:schemeClr val="tx1"/>
            </a:solidFill>
          </a:endParaRPr>
        </a:p>
      </dgm:t>
    </dgm:pt>
    <dgm:pt modelId="{38AD6AD7-3B4C-41E7-81F6-BF94993B4B8F}" type="parTrans" cxnId="{85FE7F87-D418-499C-B37F-5657F119D3DD}">
      <dgm:prSet/>
      <dgm:spPr/>
      <dgm:t>
        <a:bodyPr/>
        <a:lstStyle/>
        <a:p>
          <a:endParaRPr lang="ru-RU"/>
        </a:p>
      </dgm:t>
    </dgm:pt>
    <dgm:pt modelId="{F103EB86-32AB-410D-8280-B9E20B8E89CC}" type="sibTrans" cxnId="{85FE7F87-D418-499C-B37F-5657F119D3DD}">
      <dgm:prSet/>
      <dgm:spPr/>
      <dgm:t>
        <a:bodyPr/>
        <a:lstStyle/>
        <a:p>
          <a:endParaRPr lang="ru-RU"/>
        </a:p>
      </dgm:t>
    </dgm:pt>
    <dgm:pt modelId="{FCFF40D6-D788-4DAD-BF7C-BA071293D06F}" type="pres">
      <dgm:prSet presAssocID="{4468956D-80CA-410B-8DED-6AA322FAE7E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C6EDE7F-A774-442C-8E9E-36759ACE87CA}" type="pres">
      <dgm:prSet presAssocID="{4468956D-80CA-410B-8DED-6AA322FAE7E0}" presName="Name1" presStyleCnt="0"/>
      <dgm:spPr/>
      <dgm:t>
        <a:bodyPr/>
        <a:lstStyle/>
        <a:p>
          <a:endParaRPr lang="ru-RU"/>
        </a:p>
      </dgm:t>
    </dgm:pt>
    <dgm:pt modelId="{7215C758-0136-49E4-8916-95A0657C7CB1}" type="pres">
      <dgm:prSet presAssocID="{4468956D-80CA-410B-8DED-6AA322FAE7E0}" presName="cycle" presStyleCnt="0"/>
      <dgm:spPr/>
      <dgm:t>
        <a:bodyPr/>
        <a:lstStyle/>
        <a:p>
          <a:endParaRPr lang="ru-RU"/>
        </a:p>
      </dgm:t>
    </dgm:pt>
    <dgm:pt modelId="{50C25266-829D-4628-850D-FF86CCCA02E4}" type="pres">
      <dgm:prSet presAssocID="{4468956D-80CA-410B-8DED-6AA322FAE7E0}" presName="srcNode" presStyleLbl="node1" presStyleIdx="0" presStyleCnt="4"/>
      <dgm:spPr/>
      <dgm:t>
        <a:bodyPr/>
        <a:lstStyle/>
        <a:p>
          <a:endParaRPr lang="ru-RU"/>
        </a:p>
      </dgm:t>
    </dgm:pt>
    <dgm:pt modelId="{EA3210B0-E45A-49E5-9A7C-A4888327AF34}" type="pres">
      <dgm:prSet presAssocID="{4468956D-80CA-410B-8DED-6AA322FAE7E0}" presName="conn" presStyleLbl="parChTrans1D2" presStyleIdx="0" presStyleCnt="1"/>
      <dgm:spPr/>
      <dgm:t>
        <a:bodyPr/>
        <a:lstStyle/>
        <a:p>
          <a:endParaRPr lang="ru-RU"/>
        </a:p>
      </dgm:t>
    </dgm:pt>
    <dgm:pt modelId="{3999A01C-7562-457A-9B45-9D209D8E7884}" type="pres">
      <dgm:prSet presAssocID="{4468956D-80CA-410B-8DED-6AA322FAE7E0}" presName="extraNode" presStyleLbl="node1" presStyleIdx="0" presStyleCnt="4"/>
      <dgm:spPr/>
      <dgm:t>
        <a:bodyPr/>
        <a:lstStyle/>
        <a:p>
          <a:endParaRPr lang="ru-RU"/>
        </a:p>
      </dgm:t>
    </dgm:pt>
    <dgm:pt modelId="{9BFFA6C3-2D04-43FA-B717-8E28B9AB84E4}" type="pres">
      <dgm:prSet presAssocID="{4468956D-80CA-410B-8DED-6AA322FAE7E0}" presName="dstNode" presStyleLbl="node1" presStyleIdx="0" presStyleCnt="4"/>
      <dgm:spPr/>
      <dgm:t>
        <a:bodyPr/>
        <a:lstStyle/>
        <a:p>
          <a:endParaRPr lang="ru-RU"/>
        </a:p>
      </dgm:t>
    </dgm:pt>
    <dgm:pt modelId="{CA89800F-4DD2-4A67-A2AE-4FDE6DED2F55}" type="pres">
      <dgm:prSet presAssocID="{9CDE5CBA-BC17-4D10-9C12-2AEE0EF93A4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CA3A9-CBA4-4722-A07E-45F4953A1217}" type="pres">
      <dgm:prSet presAssocID="{9CDE5CBA-BC17-4D10-9C12-2AEE0EF93A42}" presName="accent_1" presStyleCnt="0"/>
      <dgm:spPr/>
      <dgm:t>
        <a:bodyPr/>
        <a:lstStyle/>
        <a:p>
          <a:endParaRPr lang="ru-RU"/>
        </a:p>
      </dgm:t>
    </dgm:pt>
    <dgm:pt modelId="{41D24D10-73D2-4E95-98DD-2B2C7D2582A0}" type="pres">
      <dgm:prSet presAssocID="{9CDE5CBA-BC17-4D10-9C12-2AEE0EF93A42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4EE2678F-8F19-45A7-9777-B797659ED8F5}" type="pres">
      <dgm:prSet presAssocID="{FB4445A1-ECE7-4C22-96D4-833329F1DFA7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30514-8733-48EC-80F5-F5CCD47EB492}" type="pres">
      <dgm:prSet presAssocID="{FB4445A1-ECE7-4C22-96D4-833329F1DFA7}" presName="accent_2" presStyleCnt="0"/>
      <dgm:spPr/>
      <dgm:t>
        <a:bodyPr/>
        <a:lstStyle/>
        <a:p>
          <a:endParaRPr lang="ru-RU"/>
        </a:p>
      </dgm:t>
    </dgm:pt>
    <dgm:pt modelId="{73B4C008-9B9A-43FE-92D0-C061C2EB8DDF}" type="pres">
      <dgm:prSet presAssocID="{FB4445A1-ECE7-4C22-96D4-833329F1DFA7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5DE9F9E1-FAB3-4AC8-8B87-EDD2243990C1}" type="pres">
      <dgm:prSet presAssocID="{D0363C53-2E44-4443-9B63-33A5DEF1B08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3147E-385E-4C38-B40D-C254E369C2A5}" type="pres">
      <dgm:prSet presAssocID="{D0363C53-2E44-4443-9B63-33A5DEF1B08E}" presName="accent_3" presStyleCnt="0"/>
      <dgm:spPr/>
      <dgm:t>
        <a:bodyPr/>
        <a:lstStyle/>
        <a:p>
          <a:endParaRPr lang="ru-RU"/>
        </a:p>
      </dgm:t>
    </dgm:pt>
    <dgm:pt modelId="{BAB99425-FE2D-417F-8F96-A32BBC7B69C4}" type="pres">
      <dgm:prSet presAssocID="{D0363C53-2E44-4443-9B63-33A5DEF1B08E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39B6E609-B1F6-4AD3-B595-3C519B2F3C86}" type="pres">
      <dgm:prSet presAssocID="{2A7B7017-BDA7-40BC-BC30-8DB99D31BB2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5AAEA-AF77-490D-B915-146BE0A6A014}" type="pres">
      <dgm:prSet presAssocID="{2A7B7017-BDA7-40BC-BC30-8DB99D31BB26}" presName="accent_4" presStyleCnt="0"/>
      <dgm:spPr/>
      <dgm:t>
        <a:bodyPr/>
        <a:lstStyle/>
        <a:p>
          <a:endParaRPr lang="ru-RU"/>
        </a:p>
      </dgm:t>
    </dgm:pt>
    <dgm:pt modelId="{BE490004-55E1-443C-9B27-4F250EEA8FA8}" type="pres">
      <dgm:prSet presAssocID="{2A7B7017-BDA7-40BC-BC30-8DB99D31BB26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A78C9581-CA93-4EDD-955C-F6F0BE5A35FD}" type="presOf" srcId="{FB4445A1-ECE7-4C22-96D4-833329F1DFA7}" destId="{4EE2678F-8F19-45A7-9777-B797659ED8F5}" srcOrd="0" destOrd="0" presId="urn:microsoft.com/office/officeart/2008/layout/VerticalCurvedList"/>
    <dgm:cxn modelId="{68E0B3FF-499D-48C6-B217-56587D54CC4B}" type="presOf" srcId="{ACCFC146-54E5-487F-B310-F5FECF2AD0A0}" destId="{EA3210B0-E45A-49E5-9A7C-A4888327AF34}" srcOrd="0" destOrd="0" presId="urn:microsoft.com/office/officeart/2008/layout/VerticalCurvedList"/>
    <dgm:cxn modelId="{FCF16710-F7DB-479C-ACC1-1969A8156E9C}" srcId="{4468956D-80CA-410B-8DED-6AA322FAE7E0}" destId="{D0363C53-2E44-4443-9B63-33A5DEF1B08E}" srcOrd="2" destOrd="0" parTransId="{7AFAA858-5446-490B-8754-5EA292C1E7EA}" sibTransId="{B549CC5A-10BC-444D-BB39-09EA41BF63E5}"/>
    <dgm:cxn modelId="{85FE7F87-D418-499C-B37F-5657F119D3DD}" srcId="{4468956D-80CA-410B-8DED-6AA322FAE7E0}" destId="{2A7B7017-BDA7-40BC-BC30-8DB99D31BB26}" srcOrd="3" destOrd="0" parTransId="{38AD6AD7-3B4C-41E7-81F6-BF94993B4B8F}" sibTransId="{F103EB86-32AB-410D-8280-B9E20B8E89CC}"/>
    <dgm:cxn modelId="{5854D61F-40E8-4738-90A4-42DD4B4401A8}" type="presOf" srcId="{2A7B7017-BDA7-40BC-BC30-8DB99D31BB26}" destId="{39B6E609-B1F6-4AD3-B595-3C519B2F3C86}" srcOrd="0" destOrd="0" presId="urn:microsoft.com/office/officeart/2008/layout/VerticalCurvedList"/>
    <dgm:cxn modelId="{2F95413E-643E-42BD-B7FA-A99BE7084FDB}" type="presOf" srcId="{4468956D-80CA-410B-8DED-6AA322FAE7E0}" destId="{FCFF40D6-D788-4DAD-BF7C-BA071293D06F}" srcOrd="0" destOrd="0" presId="urn:microsoft.com/office/officeart/2008/layout/VerticalCurvedList"/>
    <dgm:cxn modelId="{E42ABEAE-8841-46E8-9828-460926C47BD3}" type="presOf" srcId="{D0363C53-2E44-4443-9B63-33A5DEF1B08E}" destId="{5DE9F9E1-FAB3-4AC8-8B87-EDD2243990C1}" srcOrd="0" destOrd="0" presId="urn:microsoft.com/office/officeart/2008/layout/VerticalCurvedList"/>
    <dgm:cxn modelId="{5E69A42F-A3DA-486E-8B57-454743864A2D}" type="presOf" srcId="{9CDE5CBA-BC17-4D10-9C12-2AEE0EF93A42}" destId="{CA89800F-4DD2-4A67-A2AE-4FDE6DED2F55}" srcOrd="0" destOrd="0" presId="urn:microsoft.com/office/officeart/2008/layout/VerticalCurvedList"/>
    <dgm:cxn modelId="{99B88FA2-9094-40A7-8387-319E81DA1F74}" srcId="{4468956D-80CA-410B-8DED-6AA322FAE7E0}" destId="{FB4445A1-ECE7-4C22-96D4-833329F1DFA7}" srcOrd="1" destOrd="0" parTransId="{3E8ADA62-1959-4080-8A0B-916FE9FFBB81}" sibTransId="{FD2B4F6E-DEB6-45F1-B440-CEE59793BA33}"/>
    <dgm:cxn modelId="{38C31A67-3858-4240-9B0C-7CC0284AF9DB}" srcId="{4468956D-80CA-410B-8DED-6AA322FAE7E0}" destId="{9CDE5CBA-BC17-4D10-9C12-2AEE0EF93A42}" srcOrd="0" destOrd="0" parTransId="{EAD841DE-BB67-404C-BDC6-47D488CDD413}" sibTransId="{ACCFC146-54E5-487F-B310-F5FECF2AD0A0}"/>
    <dgm:cxn modelId="{B0FEB728-AE3C-43BE-9BEC-F2B8115059E5}" type="presParOf" srcId="{FCFF40D6-D788-4DAD-BF7C-BA071293D06F}" destId="{CC6EDE7F-A774-442C-8E9E-36759ACE87CA}" srcOrd="0" destOrd="0" presId="urn:microsoft.com/office/officeart/2008/layout/VerticalCurvedList"/>
    <dgm:cxn modelId="{0ABEAF7E-ACF2-4CE0-BEC7-CF1F431846A7}" type="presParOf" srcId="{CC6EDE7F-A774-442C-8E9E-36759ACE87CA}" destId="{7215C758-0136-49E4-8916-95A0657C7CB1}" srcOrd="0" destOrd="0" presId="urn:microsoft.com/office/officeart/2008/layout/VerticalCurvedList"/>
    <dgm:cxn modelId="{BECCA4D2-387A-4098-A6A5-4C3ECB4D064A}" type="presParOf" srcId="{7215C758-0136-49E4-8916-95A0657C7CB1}" destId="{50C25266-829D-4628-850D-FF86CCCA02E4}" srcOrd="0" destOrd="0" presId="urn:microsoft.com/office/officeart/2008/layout/VerticalCurvedList"/>
    <dgm:cxn modelId="{D5F07088-9F17-40EE-93D2-56A76AC40201}" type="presParOf" srcId="{7215C758-0136-49E4-8916-95A0657C7CB1}" destId="{EA3210B0-E45A-49E5-9A7C-A4888327AF34}" srcOrd="1" destOrd="0" presId="urn:microsoft.com/office/officeart/2008/layout/VerticalCurvedList"/>
    <dgm:cxn modelId="{1441B827-81E1-41AB-AB6A-898B59C10860}" type="presParOf" srcId="{7215C758-0136-49E4-8916-95A0657C7CB1}" destId="{3999A01C-7562-457A-9B45-9D209D8E7884}" srcOrd="2" destOrd="0" presId="urn:microsoft.com/office/officeart/2008/layout/VerticalCurvedList"/>
    <dgm:cxn modelId="{608E8C37-94D3-4080-BE92-8089FFBF4D27}" type="presParOf" srcId="{7215C758-0136-49E4-8916-95A0657C7CB1}" destId="{9BFFA6C3-2D04-43FA-B717-8E28B9AB84E4}" srcOrd="3" destOrd="0" presId="urn:microsoft.com/office/officeart/2008/layout/VerticalCurvedList"/>
    <dgm:cxn modelId="{3AB49F76-F823-4CA3-AEA4-FDE86394ED42}" type="presParOf" srcId="{CC6EDE7F-A774-442C-8E9E-36759ACE87CA}" destId="{CA89800F-4DD2-4A67-A2AE-4FDE6DED2F55}" srcOrd="1" destOrd="0" presId="urn:microsoft.com/office/officeart/2008/layout/VerticalCurvedList"/>
    <dgm:cxn modelId="{83F6B986-BBFD-4677-867A-DE445AF4A4F1}" type="presParOf" srcId="{CC6EDE7F-A774-442C-8E9E-36759ACE87CA}" destId="{BDECA3A9-CBA4-4722-A07E-45F4953A1217}" srcOrd="2" destOrd="0" presId="urn:microsoft.com/office/officeart/2008/layout/VerticalCurvedList"/>
    <dgm:cxn modelId="{69EB0366-8C1C-4B7D-94E2-FE2799CC9300}" type="presParOf" srcId="{BDECA3A9-CBA4-4722-A07E-45F4953A1217}" destId="{41D24D10-73D2-4E95-98DD-2B2C7D2582A0}" srcOrd="0" destOrd="0" presId="urn:microsoft.com/office/officeart/2008/layout/VerticalCurvedList"/>
    <dgm:cxn modelId="{16BAC851-4E39-4CD4-9E31-3542AB4A3600}" type="presParOf" srcId="{CC6EDE7F-A774-442C-8E9E-36759ACE87CA}" destId="{4EE2678F-8F19-45A7-9777-B797659ED8F5}" srcOrd="3" destOrd="0" presId="urn:microsoft.com/office/officeart/2008/layout/VerticalCurvedList"/>
    <dgm:cxn modelId="{6923EA5A-E985-4878-8B97-F9DE591A35E1}" type="presParOf" srcId="{CC6EDE7F-A774-442C-8E9E-36759ACE87CA}" destId="{78830514-8733-48EC-80F5-F5CCD47EB492}" srcOrd="4" destOrd="0" presId="urn:microsoft.com/office/officeart/2008/layout/VerticalCurvedList"/>
    <dgm:cxn modelId="{A763E7D7-1F83-4B1C-BC81-43F0E9824354}" type="presParOf" srcId="{78830514-8733-48EC-80F5-F5CCD47EB492}" destId="{73B4C008-9B9A-43FE-92D0-C061C2EB8DDF}" srcOrd="0" destOrd="0" presId="urn:microsoft.com/office/officeart/2008/layout/VerticalCurvedList"/>
    <dgm:cxn modelId="{F3B53B1F-4691-4F4A-AC3F-B6361E8791F6}" type="presParOf" srcId="{CC6EDE7F-A774-442C-8E9E-36759ACE87CA}" destId="{5DE9F9E1-FAB3-4AC8-8B87-EDD2243990C1}" srcOrd="5" destOrd="0" presId="urn:microsoft.com/office/officeart/2008/layout/VerticalCurvedList"/>
    <dgm:cxn modelId="{E93D333F-F000-4075-B294-F8DEC6C07009}" type="presParOf" srcId="{CC6EDE7F-A774-442C-8E9E-36759ACE87CA}" destId="{2013147E-385E-4C38-B40D-C254E369C2A5}" srcOrd="6" destOrd="0" presId="urn:microsoft.com/office/officeart/2008/layout/VerticalCurvedList"/>
    <dgm:cxn modelId="{14E6CE5E-62D4-4305-970B-7BE35BF84886}" type="presParOf" srcId="{2013147E-385E-4C38-B40D-C254E369C2A5}" destId="{BAB99425-FE2D-417F-8F96-A32BBC7B69C4}" srcOrd="0" destOrd="0" presId="urn:microsoft.com/office/officeart/2008/layout/VerticalCurvedList"/>
    <dgm:cxn modelId="{D699031E-DFBF-446B-A872-829A18A30D4E}" type="presParOf" srcId="{CC6EDE7F-A774-442C-8E9E-36759ACE87CA}" destId="{39B6E609-B1F6-4AD3-B595-3C519B2F3C86}" srcOrd="7" destOrd="0" presId="urn:microsoft.com/office/officeart/2008/layout/VerticalCurvedList"/>
    <dgm:cxn modelId="{0439F04A-9028-4099-8756-9AE42A808D2E}" type="presParOf" srcId="{CC6EDE7F-A774-442C-8E9E-36759ACE87CA}" destId="{99E5AAEA-AF77-490D-B915-146BE0A6A014}" srcOrd="8" destOrd="0" presId="urn:microsoft.com/office/officeart/2008/layout/VerticalCurvedList"/>
    <dgm:cxn modelId="{6A47345F-51E7-4296-8731-B615900103B0}" type="presParOf" srcId="{99E5AAEA-AF77-490D-B915-146BE0A6A014}" destId="{BE490004-55E1-443C-9B27-4F250EEA8FA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994631-3EE2-49A3-8A4C-6945D3AB60DB}" type="doc">
      <dgm:prSet loTypeId="urn:microsoft.com/office/officeart/2005/8/layout/architecture+Icon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B739DE8-E9B4-4A71-A959-0050D7E3A100}">
      <dgm:prSet phldrT="[Текст]" custT="1"/>
      <dgm:spPr>
        <a:solidFill>
          <a:srgbClr val="FFC000"/>
        </a:solidFill>
      </dgm:spPr>
      <dgm:t>
        <a:bodyPr/>
        <a:lstStyle/>
        <a:p>
          <a:pPr algn="l"/>
          <a:r>
            <a:rPr lang="ru-RU" sz="2200" b="1" dirty="0" smtClean="0">
              <a:solidFill>
                <a:schemeClr val="tx1"/>
              </a:solidFill>
            </a:rPr>
            <a:t>ПОЛОЖЕНИЕ</a:t>
          </a:r>
          <a:br>
            <a:rPr lang="ru-RU" sz="2200" b="1" dirty="0" smtClean="0">
              <a:solidFill>
                <a:schemeClr val="tx1"/>
              </a:solidFill>
            </a:rPr>
          </a:br>
          <a:r>
            <a:rPr lang="ru-RU" sz="2200" b="1" dirty="0" smtClean="0">
              <a:solidFill>
                <a:schemeClr val="tx1"/>
              </a:solidFill>
            </a:rPr>
            <a:t>ОБ ОПЛАТЕ ТРУДА РАБОТНИКОВ ГОСУДАРСТВЕННЫХ УЧРЕЖДЕНИЙ</a:t>
          </a:r>
          <a:br>
            <a:rPr lang="ru-RU" sz="2200" b="1" dirty="0" smtClean="0">
              <a:solidFill>
                <a:schemeClr val="tx1"/>
              </a:solidFill>
            </a:rPr>
          </a:br>
          <a:r>
            <a:rPr lang="ru-RU" sz="2200" b="1" dirty="0" smtClean="0">
              <a:solidFill>
                <a:schemeClr val="tx1"/>
              </a:solidFill>
            </a:rPr>
            <a:t>ЗДРАВООХРАНЕНИЯ МОСКОВСКОЙ ОБЛАСТИ</a:t>
          </a:r>
        </a:p>
        <a:p>
          <a:pPr algn="ctr"/>
          <a:r>
            <a:rPr lang="ru-RU" sz="2200" b="1" dirty="0" smtClean="0">
              <a:solidFill>
                <a:schemeClr val="tx1"/>
              </a:solidFill>
            </a:rPr>
            <a:t>3. Повышение должностных окладов (тарифных ставок) работникам:</a:t>
          </a:r>
          <a:endParaRPr lang="ru-RU" sz="2200" b="1" dirty="0">
            <a:solidFill>
              <a:schemeClr val="tx1"/>
            </a:solidFill>
          </a:endParaRPr>
        </a:p>
      </dgm:t>
    </dgm:pt>
    <dgm:pt modelId="{29C86903-AAB0-4D4D-8FA8-76556C00BCC9}" type="parTrans" cxnId="{A85E3AF0-155A-493D-B025-007495221A84}">
      <dgm:prSet/>
      <dgm:spPr/>
      <dgm:t>
        <a:bodyPr/>
        <a:lstStyle/>
        <a:p>
          <a:endParaRPr lang="ru-RU"/>
        </a:p>
      </dgm:t>
    </dgm:pt>
    <dgm:pt modelId="{D6DC7C03-88ED-495C-9296-A2ADC72A1216}" type="sibTrans" cxnId="{A85E3AF0-155A-493D-B025-007495221A84}">
      <dgm:prSet/>
      <dgm:spPr/>
      <dgm:t>
        <a:bodyPr/>
        <a:lstStyle/>
        <a:p>
          <a:endParaRPr lang="ru-RU"/>
        </a:p>
      </dgm:t>
    </dgm:pt>
    <dgm:pt modelId="{A3E5544C-320C-4297-B3EC-EECBDA5696F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800" b="1" u="sng" dirty="0" smtClean="0">
              <a:solidFill>
                <a:schemeClr val="tx1"/>
              </a:solidFill>
            </a:rPr>
            <a:t>Пункт 3.3.</a:t>
          </a:r>
        </a:p>
        <a:p>
          <a:r>
            <a:rPr lang="ru-RU" sz="2000" b="1" dirty="0" smtClean="0">
              <a:solidFill>
                <a:schemeClr val="tx1"/>
              </a:solidFill>
            </a:rPr>
            <a:t> -  с </a:t>
          </a:r>
          <a:r>
            <a:rPr lang="ru-RU" sz="2800" b="1" dirty="0" smtClean="0">
              <a:solidFill>
                <a:schemeClr val="tx1"/>
              </a:solidFill>
            </a:rPr>
            <a:t>особым характером работы и спецификой труда </a:t>
          </a:r>
          <a:r>
            <a:rPr lang="ru-RU" sz="2000" b="1" dirty="0" smtClean="0">
              <a:solidFill>
                <a:schemeClr val="tx1"/>
              </a:solidFill>
            </a:rPr>
            <a:t>в размере до 60 процентов.</a:t>
          </a:r>
        </a:p>
        <a:p>
          <a:r>
            <a:rPr lang="ru-RU" sz="2000" b="1" u="sng" dirty="0" smtClean="0">
              <a:solidFill>
                <a:schemeClr val="tx1"/>
              </a:solidFill>
            </a:rPr>
            <a:t>Перечень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0" dirty="0" smtClean="0">
              <a:solidFill>
                <a:schemeClr val="tx1"/>
              </a:solidFill>
            </a:rPr>
            <a:t>учреждений (структурных подразделений) и должностей, работа в которых дает право на повышение должностных окладов (тарифных ставок) в связи с особым характером работы и спецификой труда, и размеры их повышения </a:t>
          </a:r>
          <a:r>
            <a:rPr lang="ru-RU" sz="2000" b="1" u="sng" dirty="0" smtClean="0">
              <a:solidFill>
                <a:schemeClr val="tx1"/>
              </a:solidFill>
            </a:rPr>
            <a:t>утвержден приказом  Минздрава МО от 24.08.2007  N 242</a:t>
          </a:r>
          <a:endParaRPr lang="ru-RU" sz="2000" b="1" u="sng" dirty="0">
            <a:solidFill>
              <a:schemeClr val="tx1"/>
            </a:solidFill>
          </a:endParaRPr>
        </a:p>
      </dgm:t>
    </dgm:pt>
    <dgm:pt modelId="{6574383B-80A5-48DF-9DBB-46AC55FAF5F1}" type="parTrans" cxnId="{653C4E4B-D617-430C-AFA7-FE380B91D0DC}">
      <dgm:prSet/>
      <dgm:spPr/>
      <dgm:t>
        <a:bodyPr/>
        <a:lstStyle/>
        <a:p>
          <a:endParaRPr lang="ru-RU"/>
        </a:p>
      </dgm:t>
    </dgm:pt>
    <dgm:pt modelId="{8CC68977-0A29-4458-9AC9-DF08789341D5}" type="sibTrans" cxnId="{653C4E4B-D617-430C-AFA7-FE380B91D0DC}">
      <dgm:prSet/>
      <dgm:spPr/>
      <dgm:t>
        <a:bodyPr/>
        <a:lstStyle/>
        <a:p>
          <a:endParaRPr lang="ru-RU"/>
        </a:p>
      </dgm:t>
    </dgm:pt>
    <dgm:pt modelId="{60ED1333-3C1A-4BF0-99C2-5138E1728390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800" b="1" u="sng" dirty="0" smtClean="0">
              <a:solidFill>
                <a:schemeClr val="tx1"/>
              </a:solidFill>
            </a:rPr>
            <a:t>Пункт 3.4.</a:t>
          </a:r>
        </a:p>
        <a:p>
          <a:r>
            <a:rPr lang="ru-RU" sz="2000" b="1" dirty="0" smtClean="0">
              <a:solidFill>
                <a:schemeClr val="tx1"/>
              </a:solidFill>
            </a:rPr>
            <a:t>- занятым на работах с </a:t>
          </a:r>
          <a:r>
            <a:rPr lang="ru-RU" sz="2800" b="1" dirty="0" smtClean="0">
              <a:solidFill>
                <a:schemeClr val="tx1"/>
              </a:solidFill>
            </a:rPr>
            <a:t>вредными условиями труда</a:t>
          </a:r>
          <a:r>
            <a:rPr lang="ru-RU" sz="2000" b="1" dirty="0" smtClean="0">
              <a:solidFill>
                <a:schemeClr val="tx1"/>
              </a:solidFill>
            </a:rPr>
            <a:t> от 4 до 24 процентов.</a:t>
          </a:r>
        </a:p>
        <a:p>
          <a:r>
            <a:rPr lang="ru-RU" sz="2000" b="1" u="sng" dirty="0" smtClean="0">
              <a:solidFill>
                <a:schemeClr val="tx1"/>
              </a:solidFill>
            </a:rPr>
            <a:t>Перечень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0" dirty="0" smtClean="0">
              <a:solidFill>
                <a:schemeClr val="tx1"/>
              </a:solidFill>
            </a:rPr>
            <a:t>конкретных работ, должностей работников и конкретный размер повышений </a:t>
          </a:r>
          <a:r>
            <a:rPr lang="ru-RU" sz="2000" b="1" u="sng" dirty="0" smtClean="0">
              <a:solidFill>
                <a:schemeClr val="tx1"/>
              </a:solidFill>
            </a:rPr>
            <a:t>утверждается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0" dirty="0" smtClean="0">
              <a:solidFill>
                <a:schemeClr val="tx1"/>
              </a:solidFill>
            </a:rPr>
            <a:t>руководителем учреждения с учетом мнения представительного органа работников либо фиксируется          </a:t>
          </a:r>
          <a:r>
            <a:rPr lang="ru-RU" sz="2000" b="1" u="sng" dirty="0" smtClean="0">
              <a:solidFill>
                <a:schemeClr val="tx1"/>
              </a:solidFill>
            </a:rPr>
            <a:t>в коллективном договоре</a:t>
          </a:r>
          <a:endParaRPr lang="ru-RU" sz="2000" b="1" u="sng" dirty="0">
            <a:solidFill>
              <a:schemeClr val="tx1"/>
            </a:solidFill>
          </a:endParaRPr>
        </a:p>
      </dgm:t>
    </dgm:pt>
    <dgm:pt modelId="{71EED4BC-5224-4FD8-8F21-FAC083760780}" type="parTrans" cxnId="{354FA06E-38CC-440E-A6C7-C695F553CB50}">
      <dgm:prSet/>
      <dgm:spPr/>
      <dgm:t>
        <a:bodyPr/>
        <a:lstStyle/>
        <a:p>
          <a:endParaRPr lang="ru-RU"/>
        </a:p>
      </dgm:t>
    </dgm:pt>
    <dgm:pt modelId="{6706AB02-1EF3-4C68-89E3-4E3DD5429CBD}" type="sibTrans" cxnId="{354FA06E-38CC-440E-A6C7-C695F553CB50}">
      <dgm:prSet/>
      <dgm:spPr/>
      <dgm:t>
        <a:bodyPr/>
        <a:lstStyle/>
        <a:p>
          <a:endParaRPr lang="ru-RU"/>
        </a:p>
      </dgm:t>
    </dgm:pt>
    <dgm:pt modelId="{D0506E86-4CA8-4CEE-B837-AAB40D9BF0B3}" type="pres">
      <dgm:prSet presAssocID="{F0994631-3EE2-49A3-8A4C-6945D3AB60D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8596DD4-EBDB-4926-8B0B-F33D46913787}" type="pres">
      <dgm:prSet presAssocID="{7B739DE8-E9B4-4A71-A959-0050D7E3A100}" presName="vertOne" presStyleCnt="0"/>
      <dgm:spPr/>
      <dgm:t>
        <a:bodyPr/>
        <a:lstStyle/>
        <a:p>
          <a:endParaRPr lang="ru-RU"/>
        </a:p>
      </dgm:t>
    </dgm:pt>
    <dgm:pt modelId="{D224FE98-3511-4A4F-BA40-16D3CEDEA6EA}" type="pres">
      <dgm:prSet presAssocID="{7B739DE8-E9B4-4A71-A959-0050D7E3A100}" presName="txOne" presStyleLbl="node0" presStyleIdx="0" presStyleCnt="1" custScaleY="27283" custLinFactY="-107636" custLinFactNeighborX="2991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D11C30-853D-4F00-9233-7DEA104A74E9}" type="pres">
      <dgm:prSet presAssocID="{7B739DE8-E9B4-4A71-A959-0050D7E3A100}" presName="parTransOne" presStyleCnt="0"/>
      <dgm:spPr/>
      <dgm:t>
        <a:bodyPr/>
        <a:lstStyle/>
        <a:p>
          <a:endParaRPr lang="ru-RU"/>
        </a:p>
      </dgm:t>
    </dgm:pt>
    <dgm:pt modelId="{1EE54075-25C8-445A-A433-D2810BFE3AA1}" type="pres">
      <dgm:prSet presAssocID="{7B739DE8-E9B4-4A71-A959-0050D7E3A100}" presName="horzOne" presStyleCnt="0"/>
      <dgm:spPr/>
      <dgm:t>
        <a:bodyPr/>
        <a:lstStyle/>
        <a:p>
          <a:endParaRPr lang="ru-RU"/>
        </a:p>
      </dgm:t>
    </dgm:pt>
    <dgm:pt modelId="{3717A4B4-96D1-490F-A9AC-C7F97BE596F3}" type="pres">
      <dgm:prSet presAssocID="{A3E5544C-320C-4297-B3EC-EECBDA5696FF}" presName="vertTwo" presStyleCnt="0"/>
      <dgm:spPr/>
      <dgm:t>
        <a:bodyPr/>
        <a:lstStyle/>
        <a:p>
          <a:endParaRPr lang="ru-RU"/>
        </a:p>
      </dgm:t>
    </dgm:pt>
    <dgm:pt modelId="{82E6F3C9-0FC0-4A5F-A511-E0F60C4E2F86}" type="pres">
      <dgm:prSet presAssocID="{A3E5544C-320C-4297-B3EC-EECBDA5696FF}" presName="txTwo" presStyleLbl="node2" presStyleIdx="0" presStyleCnt="2" custScaleY="97816" custLinFactNeighborX="1761" custLinFactNeighborY="294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3AF4E3-B88A-47C8-AD19-92AF0BC65E00}" type="pres">
      <dgm:prSet presAssocID="{A3E5544C-320C-4297-B3EC-EECBDA5696FF}" presName="horzTwo" presStyleCnt="0"/>
      <dgm:spPr/>
      <dgm:t>
        <a:bodyPr/>
        <a:lstStyle/>
        <a:p>
          <a:endParaRPr lang="ru-RU"/>
        </a:p>
      </dgm:t>
    </dgm:pt>
    <dgm:pt modelId="{4BEF4764-5891-49B3-BFD5-DB0260B08A58}" type="pres">
      <dgm:prSet presAssocID="{8CC68977-0A29-4458-9AC9-DF08789341D5}" presName="sibSpaceTwo" presStyleCnt="0"/>
      <dgm:spPr/>
      <dgm:t>
        <a:bodyPr/>
        <a:lstStyle/>
        <a:p>
          <a:endParaRPr lang="ru-RU"/>
        </a:p>
      </dgm:t>
    </dgm:pt>
    <dgm:pt modelId="{8428DE26-463B-4B3E-A98C-7F86947BFD17}" type="pres">
      <dgm:prSet presAssocID="{60ED1333-3C1A-4BF0-99C2-5138E1728390}" presName="vertTwo" presStyleCnt="0"/>
      <dgm:spPr/>
      <dgm:t>
        <a:bodyPr/>
        <a:lstStyle/>
        <a:p>
          <a:endParaRPr lang="ru-RU"/>
        </a:p>
      </dgm:t>
    </dgm:pt>
    <dgm:pt modelId="{D29B4275-18DC-42EA-81C1-9B14D050A79A}" type="pres">
      <dgm:prSet presAssocID="{60ED1333-3C1A-4BF0-99C2-5138E1728390}" presName="txTwo" presStyleLbl="node2" presStyleIdx="1" presStyleCnt="2" custScaleX="84184" custScaleY="91034" custLinFactNeighborX="-2441" custLinFactNeighborY="22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F1922C-C1BE-45A8-A0B8-67E3D3F34F4E}" type="pres">
      <dgm:prSet presAssocID="{60ED1333-3C1A-4BF0-99C2-5138E1728390}" presName="horzTwo" presStyleCnt="0"/>
      <dgm:spPr/>
      <dgm:t>
        <a:bodyPr/>
        <a:lstStyle/>
        <a:p>
          <a:endParaRPr lang="ru-RU"/>
        </a:p>
      </dgm:t>
    </dgm:pt>
  </dgm:ptLst>
  <dgm:cxnLst>
    <dgm:cxn modelId="{B55808C4-E158-488F-A80C-2BEC10A6F3EA}" type="presOf" srcId="{7B739DE8-E9B4-4A71-A959-0050D7E3A100}" destId="{D224FE98-3511-4A4F-BA40-16D3CEDEA6EA}" srcOrd="0" destOrd="0" presId="urn:microsoft.com/office/officeart/2005/8/layout/architecture+Icon"/>
    <dgm:cxn modelId="{A85E3AF0-155A-493D-B025-007495221A84}" srcId="{F0994631-3EE2-49A3-8A4C-6945D3AB60DB}" destId="{7B739DE8-E9B4-4A71-A959-0050D7E3A100}" srcOrd="0" destOrd="0" parTransId="{29C86903-AAB0-4D4D-8FA8-76556C00BCC9}" sibTransId="{D6DC7C03-88ED-495C-9296-A2ADC72A1216}"/>
    <dgm:cxn modelId="{4FDD8C69-EBB8-49A8-963A-80298CDD0761}" type="presOf" srcId="{A3E5544C-320C-4297-B3EC-EECBDA5696FF}" destId="{82E6F3C9-0FC0-4A5F-A511-E0F60C4E2F86}" srcOrd="0" destOrd="0" presId="urn:microsoft.com/office/officeart/2005/8/layout/architecture+Icon"/>
    <dgm:cxn modelId="{653C4E4B-D617-430C-AFA7-FE380B91D0DC}" srcId="{7B739DE8-E9B4-4A71-A959-0050D7E3A100}" destId="{A3E5544C-320C-4297-B3EC-EECBDA5696FF}" srcOrd="0" destOrd="0" parTransId="{6574383B-80A5-48DF-9DBB-46AC55FAF5F1}" sibTransId="{8CC68977-0A29-4458-9AC9-DF08789341D5}"/>
    <dgm:cxn modelId="{F8566624-E0BC-4532-ACBA-645B811C097D}" type="presOf" srcId="{F0994631-3EE2-49A3-8A4C-6945D3AB60DB}" destId="{D0506E86-4CA8-4CEE-B837-AAB40D9BF0B3}" srcOrd="0" destOrd="0" presId="urn:microsoft.com/office/officeart/2005/8/layout/architecture+Icon"/>
    <dgm:cxn modelId="{04E8C2BD-30F0-45BA-BF6F-618BFCF4E6F4}" type="presOf" srcId="{60ED1333-3C1A-4BF0-99C2-5138E1728390}" destId="{D29B4275-18DC-42EA-81C1-9B14D050A79A}" srcOrd="0" destOrd="0" presId="urn:microsoft.com/office/officeart/2005/8/layout/architecture+Icon"/>
    <dgm:cxn modelId="{354FA06E-38CC-440E-A6C7-C695F553CB50}" srcId="{7B739DE8-E9B4-4A71-A959-0050D7E3A100}" destId="{60ED1333-3C1A-4BF0-99C2-5138E1728390}" srcOrd="1" destOrd="0" parTransId="{71EED4BC-5224-4FD8-8F21-FAC083760780}" sibTransId="{6706AB02-1EF3-4C68-89E3-4E3DD5429CBD}"/>
    <dgm:cxn modelId="{AF7F5DBD-1316-4445-A381-C91202D5CFA2}" type="presParOf" srcId="{D0506E86-4CA8-4CEE-B837-AAB40D9BF0B3}" destId="{48596DD4-EBDB-4926-8B0B-F33D46913787}" srcOrd="0" destOrd="0" presId="urn:microsoft.com/office/officeart/2005/8/layout/architecture+Icon"/>
    <dgm:cxn modelId="{B8B8A8DB-0203-4F4C-86C8-8018A68E0162}" type="presParOf" srcId="{48596DD4-EBDB-4926-8B0B-F33D46913787}" destId="{D224FE98-3511-4A4F-BA40-16D3CEDEA6EA}" srcOrd="0" destOrd="0" presId="urn:microsoft.com/office/officeart/2005/8/layout/architecture+Icon"/>
    <dgm:cxn modelId="{5EBAB1C4-407B-4A53-B0F8-1D6C8D63901C}" type="presParOf" srcId="{48596DD4-EBDB-4926-8B0B-F33D46913787}" destId="{1CD11C30-853D-4F00-9233-7DEA104A74E9}" srcOrd="1" destOrd="0" presId="urn:microsoft.com/office/officeart/2005/8/layout/architecture+Icon"/>
    <dgm:cxn modelId="{42E91DDD-AF35-4CD8-9F18-5C97150FB1B9}" type="presParOf" srcId="{48596DD4-EBDB-4926-8B0B-F33D46913787}" destId="{1EE54075-25C8-445A-A433-D2810BFE3AA1}" srcOrd="2" destOrd="0" presId="urn:microsoft.com/office/officeart/2005/8/layout/architecture+Icon"/>
    <dgm:cxn modelId="{69C16647-7FCF-4E2B-8F18-8C9AF7812331}" type="presParOf" srcId="{1EE54075-25C8-445A-A433-D2810BFE3AA1}" destId="{3717A4B4-96D1-490F-A9AC-C7F97BE596F3}" srcOrd="0" destOrd="0" presId="urn:microsoft.com/office/officeart/2005/8/layout/architecture+Icon"/>
    <dgm:cxn modelId="{B3EC6A57-A9E2-4A22-B515-B236893DE9F2}" type="presParOf" srcId="{3717A4B4-96D1-490F-A9AC-C7F97BE596F3}" destId="{82E6F3C9-0FC0-4A5F-A511-E0F60C4E2F86}" srcOrd="0" destOrd="0" presId="urn:microsoft.com/office/officeart/2005/8/layout/architecture+Icon"/>
    <dgm:cxn modelId="{BF63017F-2B2D-4C84-9554-2E9326267FFC}" type="presParOf" srcId="{3717A4B4-96D1-490F-A9AC-C7F97BE596F3}" destId="{633AF4E3-B88A-47C8-AD19-92AF0BC65E00}" srcOrd="1" destOrd="0" presId="urn:microsoft.com/office/officeart/2005/8/layout/architecture+Icon"/>
    <dgm:cxn modelId="{FAAA52C6-A06F-44B3-B0A7-7C476C09A165}" type="presParOf" srcId="{1EE54075-25C8-445A-A433-D2810BFE3AA1}" destId="{4BEF4764-5891-49B3-BFD5-DB0260B08A58}" srcOrd="1" destOrd="0" presId="urn:microsoft.com/office/officeart/2005/8/layout/architecture+Icon"/>
    <dgm:cxn modelId="{65F8FB15-95DB-42F0-BAB6-D7DC941A8B0F}" type="presParOf" srcId="{1EE54075-25C8-445A-A433-D2810BFE3AA1}" destId="{8428DE26-463B-4B3E-A98C-7F86947BFD17}" srcOrd="2" destOrd="0" presId="urn:microsoft.com/office/officeart/2005/8/layout/architecture+Icon"/>
    <dgm:cxn modelId="{E01AB2BE-8C9D-4E5D-9029-0906D0BA6646}" type="presParOf" srcId="{8428DE26-463B-4B3E-A98C-7F86947BFD17}" destId="{D29B4275-18DC-42EA-81C1-9B14D050A79A}" srcOrd="0" destOrd="0" presId="urn:microsoft.com/office/officeart/2005/8/layout/architecture+Icon"/>
    <dgm:cxn modelId="{4BB68AA0-3C91-44BF-9720-C5B4FE8BDFAB}" type="presParOf" srcId="{8428DE26-463B-4B3E-A98C-7F86947BFD17}" destId="{BFF1922C-C1BE-45A8-A0B8-67E3D3F34F4E}" srcOrd="1" destOrd="0" presId="urn:microsoft.com/office/officeart/2005/8/layout/architecture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DD04E1-CF0A-419A-8556-77AD1930541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94768F-3601-4BE5-BE69-B16D595DE71E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BC3C3FD1-D03D-4478-8813-D14D0762AD90}" type="parTrans" cxnId="{0B3A99CA-DCD6-4B2B-9289-B05EE1ED86F7}">
      <dgm:prSet/>
      <dgm:spPr/>
      <dgm:t>
        <a:bodyPr/>
        <a:lstStyle/>
        <a:p>
          <a:endParaRPr lang="ru-RU"/>
        </a:p>
      </dgm:t>
    </dgm:pt>
    <dgm:pt modelId="{16453EC2-9E31-4E9F-A316-B24842C556D8}" type="sibTrans" cxnId="{0B3A99CA-DCD6-4B2B-9289-B05EE1ED86F7}">
      <dgm:prSet/>
      <dgm:spPr/>
      <dgm:t>
        <a:bodyPr/>
        <a:lstStyle/>
        <a:p>
          <a:endParaRPr lang="ru-RU"/>
        </a:p>
      </dgm:t>
    </dgm:pt>
    <dgm:pt modelId="{B893FBB0-3294-40E0-A61D-6DAE8712E6F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dirty="0" smtClean="0"/>
            <a:t>По состоянию на 01.10.2017 года в медицинских организациях, подведомственных Министерству здравоохранения Московской области </a:t>
          </a:r>
          <a:r>
            <a:rPr lang="ru-RU" sz="4000" b="1" dirty="0" smtClean="0">
              <a:solidFill>
                <a:srgbClr val="FF0000"/>
              </a:solidFill>
            </a:rPr>
            <a:t>СОУТ</a:t>
          </a:r>
          <a:r>
            <a:rPr lang="ru-RU" sz="2600" dirty="0" smtClean="0">
              <a:solidFill>
                <a:srgbClr val="FF0000"/>
              </a:solidFill>
            </a:rPr>
            <a:t>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dirty="0" smtClean="0">
              <a:solidFill>
                <a:srgbClr val="FF0000"/>
              </a:solidFill>
            </a:rPr>
            <a:t>НЕ</a:t>
          </a:r>
          <a:r>
            <a:rPr lang="en-US" sz="2600" b="1" dirty="0" smtClean="0">
              <a:solidFill>
                <a:srgbClr val="FF0000"/>
              </a:solidFill>
            </a:rPr>
            <a:t> </a:t>
          </a:r>
          <a:r>
            <a:rPr lang="ru-RU" sz="2600" b="1" dirty="0" smtClean="0">
              <a:solidFill>
                <a:srgbClr val="FF0000"/>
              </a:solidFill>
            </a:rPr>
            <a:t>ПРОВЕДЕНА </a:t>
          </a:r>
          <a:r>
            <a:rPr lang="ru-RU" sz="2600" dirty="0" smtClean="0"/>
            <a:t>на </a:t>
          </a:r>
          <a:r>
            <a:rPr lang="ru-RU" sz="2600" b="1" dirty="0" smtClean="0">
              <a:solidFill>
                <a:srgbClr val="FF0000"/>
              </a:solidFill>
              <a:latin typeface="Times New Roman"/>
              <a:cs typeface="Times New Roman"/>
            </a:rPr>
            <a:t>40 тыс. рабочих мест</a:t>
          </a:r>
          <a:r>
            <a:rPr lang="ru-RU" sz="2600" b="0" dirty="0" smtClean="0">
              <a:solidFill>
                <a:schemeClr val="tx1"/>
              </a:solidFill>
              <a:latin typeface="Times New Roman"/>
              <a:cs typeface="Times New Roman"/>
            </a:rPr>
            <a:t>, включая рабочие места, где еще действует АРМ (аттестация рабочих мест)</a:t>
          </a:r>
        </a:p>
      </dgm:t>
    </dgm:pt>
    <dgm:pt modelId="{4E7D1997-EF31-44F2-88BB-4C925CE704DC}" type="parTrans" cxnId="{98DE0402-EB03-4AE2-86B1-85A4E609A2C0}">
      <dgm:prSet/>
      <dgm:spPr/>
      <dgm:t>
        <a:bodyPr/>
        <a:lstStyle/>
        <a:p>
          <a:endParaRPr lang="ru-RU"/>
        </a:p>
      </dgm:t>
    </dgm:pt>
    <dgm:pt modelId="{871A7638-F3A4-4248-BAD4-EDCBF0133AB8}" type="sibTrans" cxnId="{98DE0402-EB03-4AE2-86B1-85A4E609A2C0}">
      <dgm:prSet/>
      <dgm:spPr/>
      <dgm:t>
        <a:bodyPr/>
        <a:lstStyle/>
        <a:p>
          <a:endParaRPr lang="ru-RU"/>
        </a:p>
      </dgm:t>
    </dgm:pt>
    <dgm:pt modelId="{C68EA6A5-E989-4A27-80F9-25F4B7DE3698}">
      <dgm:prSet phldrT="[Текст]"/>
      <dgm:spPr/>
      <dgm:t>
        <a:bodyPr/>
        <a:lstStyle/>
        <a:p>
          <a:endParaRPr lang="ru-RU" dirty="0" smtClean="0"/>
        </a:p>
        <a:p>
          <a:r>
            <a:rPr lang="ru-RU" b="1" dirty="0" smtClean="0"/>
            <a:t>Административный штраф на юридическое лицо в размере:</a:t>
          </a:r>
        </a:p>
        <a:p>
          <a:r>
            <a:rPr lang="ru-RU" b="1" dirty="0" smtClean="0">
              <a:solidFill>
                <a:srgbClr val="FF0000"/>
              </a:solidFill>
            </a:rPr>
            <a:t>- </a:t>
          </a:r>
          <a:r>
            <a:rPr lang="ru-RU" b="1" dirty="0" smtClean="0"/>
            <a:t> </a:t>
          </a:r>
          <a:r>
            <a:rPr lang="ru-RU" b="1" dirty="0" smtClean="0">
              <a:solidFill>
                <a:srgbClr val="FF0000"/>
              </a:solidFill>
            </a:rPr>
            <a:t>от 60 до 80 тыс. рублей за одно не оцененное  рабочее место;</a:t>
          </a:r>
        </a:p>
        <a:p>
          <a:r>
            <a:rPr lang="ru-RU" b="1" dirty="0" smtClean="0">
              <a:solidFill>
                <a:srgbClr val="FF0000"/>
              </a:solidFill>
            </a:rPr>
            <a:t>- и от 5 до 10 тыс. рублей конкретно на руководителя</a:t>
          </a:r>
          <a:endParaRPr lang="ru-RU" b="1" dirty="0">
            <a:solidFill>
              <a:srgbClr val="FF0000"/>
            </a:solidFill>
          </a:endParaRPr>
        </a:p>
      </dgm:t>
    </dgm:pt>
    <dgm:pt modelId="{AED3604F-5B0A-4AC9-9517-96079B98F421}" type="parTrans" cxnId="{6D5C737D-329E-4482-A354-0B2B9A427468}">
      <dgm:prSet/>
      <dgm:spPr/>
      <dgm:t>
        <a:bodyPr/>
        <a:lstStyle/>
        <a:p>
          <a:endParaRPr lang="ru-RU"/>
        </a:p>
      </dgm:t>
    </dgm:pt>
    <dgm:pt modelId="{A6DA4905-9F38-4011-B1B5-E7637394CA1F}" type="sibTrans" cxnId="{6D5C737D-329E-4482-A354-0B2B9A427468}">
      <dgm:prSet/>
      <dgm:spPr/>
      <dgm:t>
        <a:bodyPr/>
        <a:lstStyle/>
        <a:p>
          <a:endParaRPr lang="ru-RU"/>
        </a:p>
      </dgm:t>
    </dgm:pt>
    <dgm:pt modelId="{CB392A29-1986-46FF-A732-88CD44D409AF}" type="pres">
      <dgm:prSet presAssocID="{92DD04E1-CF0A-419A-8556-77AD1930541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296B6F3-19C4-4ECA-85CD-9FB636D4C8AD}" type="pres">
      <dgm:prSet presAssocID="{1294768F-3601-4BE5-BE69-B16D595DE71E}" presName="thickLine" presStyleLbl="alignNode1" presStyleIdx="0" presStyleCnt="1"/>
      <dgm:spPr/>
    </dgm:pt>
    <dgm:pt modelId="{246470F2-04B7-4F72-B022-2DDD51139249}" type="pres">
      <dgm:prSet presAssocID="{1294768F-3601-4BE5-BE69-B16D595DE71E}" presName="horz1" presStyleCnt="0"/>
      <dgm:spPr/>
    </dgm:pt>
    <dgm:pt modelId="{C9C81CEA-AF60-4277-A4CB-474E2DEBD7C4}" type="pres">
      <dgm:prSet presAssocID="{1294768F-3601-4BE5-BE69-B16D595DE71E}" presName="tx1" presStyleLbl="revTx" presStyleIdx="0" presStyleCnt="3" custScaleX="33818"/>
      <dgm:spPr/>
      <dgm:t>
        <a:bodyPr/>
        <a:lstStyle/>
        <a:p>
          <a:endParaRPr lang="ru-RU"/>
        </a:p>
      </dgm:t>
    </dgm:pt>
    <dgm:pt modelId="{B1CA16D6-8B1F-49C4-952D-9D54D14642B7}" type="pres">
      <dgm:prSet presAssocID="{1294768F-3601-4BE5-BE69-B16D595DE71E}" presName="vert1" presStyleCnt="0"/>
      <dgm:spPr/>
    </dgm:pt>
    <dgm:pt modelId="{2ED577CD-6B72-41C1-A376-D4B5ACB098D6}" type="pres">
      <dgm:prSet presAssocID="{B893FBB0-3294-40E0-A61D-6DAE8712E6FF}" presName="vertSpace2a" presStyleCnt="0"/>
      <dgm:spPr/>
    </dgm:pt>
    <dgm:pt modelId="{5857EB39-A0E5-43B0-8F7C-A7856EFF294A}" type="pres">
      <dgm:prSet presAssocID="{B893FBB0-3294-40E0-A61D-6DAE8712E6FF}" presName="horz2" presStyleCnt="0"/>
      <dgm:spPr/>
    </dgm:pt>
    <dgm:pt modelId="{940864F3-2070-4DCB-B4E9-1D61D79A9A74}" type="pres">
      <dgm:prSet presAssocID="{B893FBB0-3294-40E0-A61D-6DAE8712E6FF}" presName="horzSpace2" presStyleCnt="0"/>
      <dgm:spPr/>
    </dgm:pt>
    <dgm:pt modelId="{F8353B1C-03FB-42C6-BE72-86FBFEDC627F}" type="pres">
      <dgm:prSet presAssocID="{B893FBB0-3294-40E0-A61D-6DAE8712E6FF}" presName="tx2" presStyleLbl="revTx" presStyleIdx="1" presStyleCnt="3" custScaleX="124484" custScaleY="105877" custLinFactNeighborX="-1652" custLinFactNeighborY="1576"/>
      <dgm:spPr/>
      <dgm:t>
        <a:bodyPr/>
        <a:lstStyle/>
        <a:p>
          <a:endParaRPr lang="ru-RU"/>
        </a:p>
      </dgm:t>
    </dgm:pt>
    <dgm:pt modelId="{22401271-5636-4918-AB3F-46B4E3A4FBA7}" type="pres">
      <dgm:prSet presAssocID="{B893FBB0-3294-40E0-A61D-6DAE8712E6FF}" presName="vert2" presStyleCnt="0"/>
      <dgm:spPr/>
    </dgm:pt>
    <dgm:pt modelId="{FF391952-9A26-4E29-8D55-CC38ACD86151}" type="pres">
      <dgm:prSet presAssocID="{B893FBB0-3294-40E0-A61D-6DAE8712E6FF}" presName="thinLine2b" presStyleLbl="callout" presStyleIdx="0" presStyleCnt="2" custLinFactY="300000" custLinFactNeighborX="254" custLinFactNeighborY="301597"/>
      <dgm:spPr/>
    </dgm:pt>
    <dgm:pt modelId="{D2C003A5-508C-432B-85A0-72479FAFEA90}" type="pres">
      <dgm:prSet presAssocID="{B893FBB0-3294-40E0-A61D-6DAE8712E6FF}" presName="vertSpace2b" presStyleCnt="0"/>
      <dgm:spPr/>
    </dgm:pt>
    <dgm:pt modelId="{698309D5-03E3-4AEB-A43B-CEC093DD6746}" type="pres">
      <dgm:prSet presAssocID="{C68EA6A5-E989-4A27-80F9-25F4B7DE3698}" presName="horz2" presStyleCnt="0"/>
      <dgm:spPr/>
    </dgm:pt>
    <dgm:pt modelId="{E8D0FA99-D16E-428B-91E2-19AA5F2FF2A1}" type="pres">
      <dgm:prSet presAssocID="{C68EA6A5-E989-4A27-80F9-25F4B7DE3698}" presName="horzSpace2" presStyleCnt="0"/>
      <dgm:spPr/>
    </dgm:pt>
    <dgm:pt modelId="{80368CB4-7023-42CF-8D9B-6747E5C36534}" type="pres">
      <dgm:prSet presAssocID="{C68EA6A5-E989-4A27-80F9-25F4B7DE3698}" presName="tx2" presStyleLbl="revTx" presStyleIdx="2" presStyleCnt="3" custScaleX="125785" custScaleY="68458"/>
      <dgm:spPr/>
      <dgm:t>
        <a:bodyPr/>
        <a:lstStyle/>
        <a:p>
          <a:endParaRPr lang="ru-RU"/>
        </a:p>
      </dgm:t>
    </dgm:pt>
    <dgm:pt modelId="{F72DA160-C515-45D2-9600-203AA4EB6B81}" type="pres">
      <dgm:prSet presAssocID="{C68EA6A5-E989-4A27-80F9-25F4B7DE3698}" presName="vert2" presStyleCnt="0"/>
      <dgm:spPr/>
    </dgm:pt>
    <dgm:pt modelId="{4A4033C1-975C-4746-AA16-301FB075ABC4}" type="pres">
      <dgm:prSet presAssocID="{C68EA6A5-E989-4A27-80F9-25F4B7DE3698}" presName="thinLine2b" presStyleLbl="callout" presStyleIdx="1" presStyleCnt="2"/>
      <dgm:spPr/>
    </dgm:pt>
    <dgm:pt modelId="{712F0733-C47A-4574-A441-6443BF4C6EAC}" type="pres">
      <dgm:prSet presAssocID="{C68EA6A5-E989-4A27-80F9-25F4B7DE3698}" presName="vertSpace2b" presStyleCnt="0"/>
      <dgm:spPr/>
    </dgm:pt>
  </dgm:ptLst>
  <dgm:cxnLst>
    <dgm:cxn modelId="{98DE0402-EB03-4AE2-86B1-85A4E609A2C0}" srcId="{1294768F-3601-4BE5-BE69-B16D595DE71E}" destId="{B893FBB0-3294-40E0-A61D-6DAE8712E6FF}" srcOrd="0" destOrd="0" parTransId="{4E7D1997-EF31-44F2-88BB-4C925CE704DC}" sibTransId="{871A7638-F3A4-4248-BAD4-EDCBF0133AB8}"/>
    <dgm:cxn modelId="{9E929EC5-68B3-429F-B253-801E4FC17B21}" type="presOf" srcId="{92DD04E1-CF0A-419A-8556-77AD1930541B}" destId="{CB392A29-1986-46FF-A732-88CD44D409AF}" srcOrd="0" destOrd="0" presId="urn:microsoft.com/office/officeart/2008/layout/LinedList"/>
    <dgm:cxn modelId="{3A88085C-2505-4447-AD34-EA7439E8AA83}" type="presOf" srcId="{C68EA6A5-E989-4A27-80F9-25F4B7DE3698}" destId="{80368CB4-7023-42CF-8D9B-6747E5C36534}" srcOrd="0" destOrd="0" presId="urn:microsoft.com/office/officeart/2008/layout/LinedList"/>
    <dgm:cxn modelId="{EE639BAA-BDD4-4682-8BB7-FD60765B7FD0}" type="presOf" srcId="{B893FBB0-3294-40E0-A61D-6DAE8712E6FF}" destId="{F8353B1C-03FB-42C6-BE72-86FBFEDC627F}" srcOrd="0" destOrd="0" presId="urn:microsoft.com/office/officeart/2008/layout/LinedList"/>
    <dgm:cxn modelId="{6D5C737D-329E-4482-A354-0B2B9A427468}" srcId="{1294768F-3601-4BE5-BE69-B16D595DE71E}" destId="{C68EA6A5-E989-4A27-80F9-25F4B7DE3698}" srcOrd="1" destOrd="0" parTransId="{AED3604F-5B0A-4AC9-9517-96079B98F421}" sibTransId="{A6DA4905-9F38-4011-B1B5-E7637394CA1F}"/>
    <dgm:cxn modelId="{5AA12463-3B76-44E7-A53B-67D19DC3C4CB}" type="presOf" srcId="{1294768F-3601-4BE5-BE69-B16D595DE71E}" destId="{C9C81CEA-AF60-4277-A4CB-474E2DEBD7C4}" srcOrd="0" destOrd="0" presId="urn:microsoft.com/office/officeart/2008/layout/LinedList"/>
    <dgm:cxn modelId="{0B3A99CA-DCD6-4B2B-9289-B05EE1ED86F7}" srcId="{92DD04E1-CF0A-419A-8556-77AD1930541B}" destId="{1294768F-3601-4BE5-BE69-B16D595DE71E}" srcOrd="0" destOrd="0" parTransId="{BC3C3FD1-D03D-4478-8813-D14D0762AD90}" sibTransId="{16453EC2-9E31-4E9F-A316-B24842C556D8}"/>
    <dgm:cxn modelId="{348BEB5B-028D-48F4-B312-56ED7162E1CC}" type="presParOf" srcId="{CB392A29-1986-46FF-A732-88CD44D409AF}" destId="{1296B6F3-19C4-4ECA-85CD-9FB636D4C8AD}" srcOrd="0" destOrd="0" presId="urn:microsoft.com/office/officeart/2008/layout/LinedList"/>
    <dgm:cxn modelId="{6B5EC0F3-C158-430F-A74E-40C9572C08E2}" type="presParOf" srcId="{CB392A29-1986-46FF-A732-88CD44D409AF}" destId="{246470F2-04B7-4F72-B022-2DDD51139249}" srcOrd="1" destOrd="0" presId="urn:microsoft.com/office/officeart/2008/layout/LinedList"/>
    <dgm:cxn modelId="{200B5ED1-0B77-4675-ADB8-5C96EA63849F}" type="presParOf" srcId="{246470F2-04B7-4F72-B022-2DDD51139249}" destId="{C9C81CEA-AF60-4277-A4CB-474E2DEBD7C4}" srcOrd="0" destOrd="0" presId="urn:microsoft.com/office/officeart/2008/layout/LinedList"/>
    <dgm:cxn modelId="{69C3E9BE-7491-49E3-B99C-FA37C67C97E6}" type="presParOf" srcId="{246470F2-04B7-4F72-B022-2DDD51139249}" destId="{B1CA16D6-8B1F-49C4-952D-9D54D14642B7}" srcOrd="1" destOrd="0" presId="urn:microsoft.com/office/officeart/2008/layout/LinedList"/>
    <dgm:cxn modelId="{85010D44-0261-40E0-96B8-7209BAFD8339}" type="presParOf" srcId="{B1CA16D6-8B1F-49C4-952D-9D54D14642B7}" destId="{2ED577CD-6B72-41C1-A376-D4B5ACB098D6}" srcOrd="0" destOrd="0" presId="urn:microsoft.com/office/officeart/2008/layout/LinedList"/>
    <dgm:cxn modelId="{1FCD1355-FBB9-4A7B-B8FC-AAA9798403C4}" type="presParOf" srcId="{B1CA16D6-8B1F-49C4-952D-9D54D14642B7}" destId="{5857EB39-A0E5-43B0-8F7C-A7856EFF294A}" srcOrd="1" destOrd="0" presId="urn:microsoft.com/office/officeart/2008/layout/LinedList"/>
    <dgm:cxn modelId="{F4B65D27-2131-4FD0-BE38-37802E37D97A}" type="presParOf" srcId="{5857EB39-A0E5-43B0-8F7C-A7856EFF294A}" destId="{940864F3-2070-4DCB-B4E9-1D61D79A9A74}" srcOrd="0" destOrd="0" presId="urn:microsoft.com/office/officeart/2008/layout/LinedList"/>
    <dgm:cxn modelId="{2983C839-1495-4233-87E6-BA5450472170}" type="presParOf" srcId="{5857EB39-A0E5-43B0-8F7C-A7856EFF294A}" destId="{F8353B1C-03FB-42C6-BE72-86FBFEDC627F}" srcOrd="1" destOrd="0" presId="urn:microsoft.com/office/officeart/2008/layout/LinedList"/>
    <dgm:cxn modelId="{2CF3CBA6-6517-4F98-88DB-5DAB39F84698}" type="presParOf" srcId="{5857EB39-A0E5-43B0-8F7C-A7856EFF294A}" destId="{22401271-5636-4918-AB3F-46B4E3A4FBA7}" srcOrd="2" destOrd="0" presId="urn:microsoft.com/office/officeart/2008/layout/LinedList"/>
    <dgm:cxn modelId="{24F2D3AC-A598-4C92-B754-A5F57F14EAF4}" type="presParOf" srcId="{B1CA16D6-8B1F-49C4-952D-9D54D14642B7}" destId="{FF391952-9A26-4E29-8D55-CC38ACD86151}" srcOrd="2" destOrd="0" presId="urn:microsoft.com/office/officeart/2008/layout/LinedList"/>
    <dgm:cxn modelId="{828D77BC-9387-4C5B-A87C-58E686C0FA2A}" type="presParOf" srcId="{B1CA16D6-8B1F-49C4-952D-9D54D14642B7}" destId="{D2C003A5-508C-432B-85A0-72479FAFEA90}" srcOrd="3" destOrd="0" presId="urn:microsoft.com/office/officeart/2008/layout/LinedList"/>
    <dgm:cxn modelId="{2FFA3921-7B22-44AF-ADA5-64E302C90D88}" type="presParOf" srcId="{B1CA16D6-8B1F-49C4-952D-9D54D14642B7}" destId="{698309D5-03E3-4AEB-A43B-CEC093DD6746}" srcOrd="4" destOrd="0" presId="urn:microsoft.com/office/officeart/2008/layout/LinedList"/>
    <dgm:cxn modelId="{B3E5E688-D889-44F5-ACF1-8C74D5CFB5AC}" type="presParOf" srcId="{698309D5-03E3-4AEB-A43B-CEC093DD6746}" destId="{E8D0FA99-D16E-428B-91E2-19AA5F2FF2A1}" srcOrd="0" destOrd="0" presId="urn:microsoft.com/office/officeart/2008/layout/LinedList"/>
    <dgm:cxn modelId="{16A68CA9-8E36-440B-B9A3-16E327CCEC94}" type="presParOf" srcId="{698309D5-03E3-4AEB-A43B-CEC093DD6746}" destId="{80368CB4-7023-42CF-8D9B-6747E5C36534}" srcOrd="1" destOrd="0" presId="urn:microsoft.com/office/officeart/2008/layout/LinedList"/>
    <dgm:cxn modelId="{0E824AB1-FA6B-4458-9DE0-AA3472F91FCD}" type="presParOf" srcId="{698309D5-03E3-4AEB-A43B-CEC093DD6746}" destId="{F72DA160-C515-45D2-9600-203AA4EB6B81}" srcOrd="2" destOrd="0" presId="urn:microsoft.com/office/officeart/2008/layout/LinedList"/>
    <dgm:cxn modelId="{642F1002-E334-4E74-B862-2BBD62F6B88A}" type="presParOf" srcId="{B1CA16D6-8B1F-49C4-952D-9D54D14642B7}" destId="{4A4033C1-975C-4746-AA16-301FB075ABC4}" srcOrd="5" destOrd="0" presId="urn:microsoft.com/office/officeart/2008/layout/LinedList"/>
    <dgm:cxn modelId="{CC70ABB0-8435-4496-90EC-4E5F307673A6}" type="presParOf" srcId="{B1CA16D6-8B1F-49C4-952D-9D54D14642B7}" destId="{712F0733-C47A-4574-A441-6443BF4C6EAC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FD649D-2329-40F3-A14E-3B3FCA19C5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FE732D-A966-4CCC-B847-711DCB26BAFB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AF64F249-B0FF-4EE5-929C-A0A496E5A55C}" type="parTrans" cxnId="{1E127A46-4034-4E7D-BF87-76C309DCC18B}">
      <dgm:prSet/>
      <dgm:spPr/>
      <dgm:t>
        <a:bodyPr/>
        <a:lstStyle/>
        <a:p>
          <a:endParaRPr lang="ru-RU"/>
        </a:p>
      </dgm:t>
    </dgm:pt>
    <dgm:pt modelId="{DA27BF89-F038-45BB-BA06-631B13B9DF7D}" type="sibTrans" cxnId="{1E127A46-4034-4E7D-BF87-76C309DCC18B}">
      <dgm:prSet/>
      <dgm:spPr/>
      <dgm:t>
        <a:bodyPr/>
        <a:lstStyle/>
        <a:p>
          <a:endParaRPr lang="ru-RU"/>
        </a:p>
      </dgm:t>
    </dgm:pt>
    <dgm:pt modelId="{EF198747-4D44-4F53-AEE3-86A5B925CC85}">
      <dgm:prSet phldrT="[Текст]" custT="1"/>
      <dgm:spPr/>
      <dgm:t>
        <a:bodyPr/>
        <a:lstStyle/>
        <a:p>
          <a:r>
            <a:rPr lang="ru-RU" sz="2800" dirty="0" smtClean="0"/>
            <a:t>Постановление Правительства Московской области </a:t>
          </a:r>
          <a:r>
            <a:rPr lang="ru-RU" sz="2800" dirty="0" smtClean="0">
              <a:solidFill>
                <a:srgbClr val="C00000"/>
              </a:solidFill>
            </a:rPr>
            <a:t>№ - 783/39 от 25.10.2016 года</a:t>
          </a:r>
          <a:r>
            <a:rPr lang="ru-RU" sz="2800" dirty="0" smtClean="0"/>
            <a:t>, которым утверждена Государственная Программа Московской области </a:t>
          </a:r>
          <a:r>
            <a:rPr lang="ru-RU" sz="2800" dirty="0" smtClean="0">
              <a:solidFill>
                <a:srgbClr val="C00000"/>
              </a:solidFill>
            </a:rPr>
            <a:t>«Социальная защита населения Московской области на 2017-2021 годы»</a:t>
          </a:r>
          <a:r>
            <a:rPr lang="ru-RU" sz="2800" dirty="0" smtClean="0"/>
            <a:t>, в рамках которой  МЗ МО и МООП РЗ РФ в течение </a:t>
          </a:r>
          <a:r>
            <a:rPr lang="ru-RU" sz="2800" dirty="0" smtClean="0">
              <a:solidFill>
                <a:srgbClr val="C00000"/>
              </a:solidFill>
            </a:rPr>
            <a:t>5 лет будут получать  финансирование </a:t>
          </a:r>
          <a:r>
            <a:rPr lang="ru-RU" sz="4400" dirty="0" smtClean="0"/>
            <a:t>на летний отдых детей </a:t>
          </a:r>
          <a:r>
            <a:rPr lang="ru-RU" sz="2800" dirty="0" smtClean="0"/>
            <a:t>работников здравоохранения в размере </a:t>
          </a:r>
        </a:p>
        <a:p>
          <a:r>
            <a:rPr lang="ru-RU" sz="4400" dirty="0" smtClean="0">
              <a:solidFill>
                <a:srgbClr val="C00000"/>
              </a:solidFill>
            </a:rPr>
            <a:t>99,6 млн. рублей </a:t>
          </a:r>
          <a:r>
            <a:rPr lang="ru-RU" sz="2800" dirty="0" smtClean="0"/>
            <a:t>ежегодно</a:t>
          </a:r>
          <a:endParaRPr lang="ru-RU" sz="2800" dirty="0"/>
        </a:p>
      </dgm:t>
    </dgm:pt>
    <dgm:pt modelId="{D9B0D288-E9DC-45F5-9541-E8BB4320BB2D}" type="parTrans" cxnId="{6E2C794B-33F2-4EBB-B1B9-EC471E858836}">
      <dgm:prSet/>
      <dgm:spPr/>
      <dgm:t>
        <a:bodyPr/>
        <a:lstStyle/>
        <a:p>
          <a:endParaRPr lang="ru-RU"/>
        </a:p>
      </dgm:t>
    </dgm:pt>
    <dgm:pt modelId="{8708E47E-7976-45F1-ABF9-8F12042BB88F}" type="sibTrans" cxnId="{6E2C794B-33F2-4EBB-B1B9-EC471E858836}">
      <dgm:prSet/>
      <dgm:spPr/>
      <dgm:t>
        <a:bodyPr/>
        <a:lstStyle/>
        <a:p>
          <a:endParaRPr lang="ru-RU"/>
        </a:p>
      </dgm:t>
    </dgm:pt>
    <dgm:pt modelId="{799A154F-A3BE-4F52-A0FF-EA8D83C5B79F}" type="pres">
      <dgm:prSet presAssocID="{34FD649D-2329-40F3-A14E-3B3FCA19C57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9A0048A-A863-4CFA-9ADB-02BE73FC1F82}" type="pres">
      <dgm:prSet presAssocID="{13FE732D-A966-4CCC-B847-711DCB26BAFB}" presName="thickLine" presStyleLbl="alignNode1" presStyleIdx="0" presStyleCnt="1"/>
      <dgm:spPr/>
    </dgm:pt>
    <dgm:pt modelId="{61D01CAA-1CB3-4BBB-A661-7CB56DEDAD96}" type="pres">
      <dgm:prSet presAssocID="{13FE732D-A966-4CCC-B847-711DCB26BAFB}" presName="horz1" presStyleCnt="0"/>
      <dgm:spPr/>
    </dgm:pt>
    <dgm:pt modelId="{973B98B2-4127-4BC2-A5EC-CAAB463068B9}" type="pres">
      <dgm:prSet presAssocID="{13FE732D-A966-4CCC-B847-711DCB26BAFB}" presName="tx1" presStyleLbl="revTx" presStyleIdx="0" presStyleCnt="2" custScaleX="22005"/>
      <dgm:spPr/>
      <dgm:t>
        <a:bodyPr/>
        <a:lstStyle/>
        <a:p>
          <a:endParaRPr lang="ru-RU"/>
        </a:p>
      </dgm:t>
    </dgm:pt>
    <dgm:pt modelId="{C056BEA4-643B-4C7D-9E34-5E6A306E44DC}" type="pres">
      <dgm:prSet presAssocID="{13FE732D-A966-4CCC-B847-711DCB26BAFB}" presName="vert1" presStyleCnt="0"/>
      <dgm:spPr/>
    </dgm:pt>
    <dgm:pt modelId="{42A841D1-92E0-4485-B803-5D58CE5572FA}" type="pres">
      <dgm:prSet presAssocID="{EF198747-4D44-4F53-AEE3-86A5B925CC85}" presName="vertSpace2a" presStyleCnt="0"/>
      <dgm:spPr/>
    </dgm:pt>
    <dgm:pt modelId="{2731D608-1C44-437C-88D5-BD9163D82B2D}" type="pres">
      <dgm:prSet presAssocID="{EF198747-4D44-4F53-AEE3-86A5B925CC85}" presName="horz2" presStyleCnt="0"/>
      <dgm:spPr/>
    </dgm:pt>
    <dgm:pt modelId="{01097DC0-B967-4E3F-B024-D65E05665699}" type="pres">
      <dgm:prSet presAssocID="{EF198747-4D44-4F53-AEE3-86A5B925CC85}" presName="horzSpace2" presStyleCnt="0"/>
      <dgm:spPr/>
    </dgm:pt>
    <dgm:pt modelId="{78BDD76E-69D9-4262-8AF7-7FAC1F601160}" type="pres">
      <dgm:prSet presAssocID="{EF198747-4D44-4F53-AEE3-86A5B925CC85}" presName="tx2" presStyleLbl="revTx" presStyleIdx="1" presStyleCnt="2" custScaleX="127389" custScaleY="110215"/>
      <dgm:spPr/>
      <dgm:t>
        <a:bodyPr/>
        <a:lstStyle/>
        <a:p>
          <a:endParaRPr lang="ru-RU"/>
        </a:p>
      </dgm:t>
    </dgm:pt>
    <dgm:pt modelId="{6CFC4C09-56B2-4F0A-810B-F99898CF83D7}" type="pres">
      <dgm:prSet presAssocID="{EF198747-4D44-4F53-AEE3-86A5B925CC85}" presName="vert2" presStyleCnt="0"/>
      <dgm:spPr/>
    </dgm:pt>
    <dgm:pt modelId="{2E7CFB0C-5F92-4E52-A11F-EFD3AF3C1D05}" type="pres">
      <dgm:prSet presAssocID="{EF198747-4D44-4F53-AEE3-86A5B925CC85}" presName="thinLine2b" presStyleLbl="callout" presStyleIdx="0" presStyleCnt="1" custLinFactY="21529" custLinFactNeighborX="-167" custLinFactNeighborY="100000"/>
      <dgm:spPr/>
    </dgm:pt>
    <dgm:pt modelId="{1D0F0A03-5FAA-47CC-8406-1BE4E38CBF99}" type="pres">
      <dgm:prSet presAssocID="{EF198747-4D44-4F53-AEE3-86A5B925CC85}" presName="vertSpace2b" presStyleCnt="0"/>
      <dgm:spPr/>
    </dgm:pt>
  </dgm:ptLst>
  <dgm:cxnLst>
    <dgm:cxn modelId="{48393666-2E66-497D-AB89-B2839127234B}" type="presOf" srcId="{EF198747-4D44-4F53-AEE3-86A5B925CC85}" destId="{78BDD76E-69D9-4262-8AF7-7FAC1F601160}" srcOrd="0" destOrd="0" presId="urn:microsoft.com/office/officeart/2008/layout/LinedList"/>
    <dgm:cxn modelId="{6E2C794B-33F2-4EBB-B1B9-EC471E858836}" srcId="{13FE732D-A966-4CCC-B847-711DCB26BAFB}" destId="{EF198747-4D44-4F53-AEE3-86A5B925CC85}" srcOrd="0" destOrd="0" parTransId="{D9B0D288-E9DC-45F5-9541-E8BB4320BB2D}" sibTransId="{8708E47E-7976-45F1-ABF9-8F12042BB88F}"/>
    <dgm:cxn modelId="{1E127A46-4034-4E7D-BF87-76C309DCC18B}" srcId="{34FD649D-2329-40F3-A14E-3B3FCA19C577}" destId="{13FE732D-A966-4CCC-B847-711DCB26BAFB}" srcOrd="0" destOrd="0" parTransId="{AF64F249-B0FF-4EE5-929C-A0A496E5A55C}" sibTransId="{DA27BF89-F038-45BB-BA06-631B13B9DF7D}"/>
    <dgm:cxn modelId="{D4CD89F3-A30F-4D2B-9702-5B42E554870D}" type="presOf" srcId="{13FE732D-A966-4CCC-B847-711DCB26BAFB}" destId="{973B98B2-4127-4BC2-A5EC-CAAB463068B9}" srcOrd="0" destOrd="0" presId="urn:microsoft.com/office/officeart/2008/layout/LinedList"/>
    <dgm:cxn modelId="{C2156354-76D8-493D-B3BE-1F49FEE3FB58}" type="presOf" srcId="{34FD649D-2329-40F3-A14E-3B3FCA19C577}" destId="{799A154F-A3BE-4F52-A0FF-EA8D83C5B79F}" srcOrd="0" destOrd="0" presId="urn:microsoft.com/office/officeart/2008/layout/LinedList"/>
    <dgm:cxn modelId="{1746A064-01C1-4BDE-B207-3E201F1655AB}" type="presParOf" srcId="{799A154F-A3BE-4F52-A0FF-EA8D83C5B79F}" destId="{A9A0048A-A863-4CFA-9ADB-02BE73FC1F82}" srcOrd="0" destOrd="0" presId="urn:microsoft.com/office/officeart/2008/layout/LinedList"/>
    <dgm:cxn modelId="{2E509C61-AD91-40BF-803D-1C43F5E9F6C5}" type="presParOf" srcId="{799A154F-A3BE-4F52-A0FF-EA8D83C5B79F}" destId="{61D01CAA-1CB3-4BBB-A661-7CB56DEDAD96}" srcOrd="1" destOrd="0" presId="urn:microsoft.com/office/officeart/2008/layout/LinedList"/>
    <dgm:cxn modelId="{A2F04037-1A65-4B24-8B55-5C8978F68B11}" type="presParOf" srcId="{61D01CAA-1CB3-4BBB-A661-7CB56DEDAD96}" destId="{973B98B2-4127-4BC2-A5EC-CAAB463068B9}" srcOrd="0" destOrd="0" presId="urn:microsoft.com/office/officeart/2008/layout/LinedList"/>
    <dgm:cxn modelId="{5AC07FE1-F9FF-447B-A01B-B29F67ED110B}" type="presParOf" srcId="{61D01CAA-1CB3-4BBB-A661-7CB56DEDAD96}" destId="{C056BEA4-643B-4C7D-9E34-5E6A306E44DC}" srcOrd="1" destOrd="0" presId="urn:microsoft.com/office/officeart/2008/layout/LinedList"/>
    <dgm:cxn modelId="{D9ACCFD6-7982-42A1-8E9F-C3E2D09405E5}" type="presParOf" srcId="{C056BEA4-643B-4C7D-9E34-5E6A306E44DC}" destId="{42A841D1-92E0-4485-B803-5D58CE5572FA}" srcOrd="0" destOrd="0" presId="urn:microsoft.com/office/officeart/2008/layout/LinedList"/>
    <dgm:cxn modelId="{CADB843C-72EE-4A64-A8DF-F83E05F7BD7E}" type="presParOf" srcId="{C056BEA4-643B-4C7D-9E34-5E6A306E44DC}" destId="{2731D608-1C44-437C-88D5-BD9163D82B2D}" srcOrd="1" destOrd="0" presId="urn:microsoft.com/office/officeart/2008/layout/LinedList"/>
    <dgm:cxn modelId="{68561669-D5FD-4CFB-BCF0-37AC43C53DCC}" type="presParOf" srcId="{2731D608-1C44-437C-88D5-BD9163D82B2D}" destId="{01097DC0-B967-4E3F-B024-D65E05665699}" srcOrd="0" destOrd="0" presId="urn:microsoft.com/office/officeart/2008/layout/LinedList"/>
    <dgm:cxn modelId="{99807B6C-480D-4F88-8D39-3D16C9ED2787}" type="presParOf" srcId="{2731D608-1C44-437C-88D5-BD9163D82B2D}" destId="{78BDD76E-69D9-4262-8AF7-7FAC1F601160}" srcOrd="1" destOrd="0" presId="urn:microsoft.com/office/officeart/2008/layout/LinedList"/>
    <dgm:cxn modelId="{0FBFE17F-36D0-4922-9CFF-ACA2B1533493}" type="presParOf" srcId="{2731D608-1C44-437C-88D5-BD9163D82B2D}" destId="{6CFC4C09-56B2-4F0A-810B-F99898CF83D7}" srcOrd="2" destOrd="0" presId="urn:microsoft.com/office/officeart/2008/layout/LinedList"/>
    <dgm:cxn modelId="{E45B5993-A26F-4463-8363-023E502B01C5}" type="presParOf" srcId="{C056BEA4-643B-4C7D-9E34-5E6A306E44DC}" destId="{2E7CFB0C-5F92-4E52-A11F-EFD3AF3C1D05}" srcOrd="2" destOrd="0" presId="urn:microsoft.com/office/officeart/2008/layout/LinedList"/>
    <dgm:cxn modelId="{FC08E02B-8953-4B81-B714-A3C503136BF9}" type="presParOf" srcId="{C056BEA4-643B-4C7D-9E34-5E6A306E44DC}" destId="{1D0F0A03-5FAA-47CC-8406-1BE4E38CBF9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D2EA1-8768-48C5-887B-C9BC20F0DFEC}">
      <dsp:nvSpPr>
        <dsp:cNvPr id="0" name=""/>
        <dsp:cNvSpPr/>
      </dsp:nvSpPr>
      <dsp:spPr>
        <a:xfrm>
          <a:off x="6962424" y="1206364"/>
          <a:ext cx="2546820" cy="5659685"/>
        </a:xfrm>
        <a:prstGeom prst="wedgeRectCallout">
          <a:avLst>
            <a:gd name="adj1" fmla="val 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 первом полугодии 2017 г., за счет этих средств был увеличен размер базовой ставки по стационарной помощи до </a:t>
          </a:r>
          <a:r>
            <a:rPr lang="ru-RU" sz="2000" b="1" kern="1200" dirty="0" smtClean="0"/>
            <a:t>22</a:t>
          </a:r>
          <a:r>
            <a:rPr lang="ru-RU" sz="2000" kern="1200" dirty="0" smtClean="0"/>
            <a:t> </a:t>
          </a:r>
          <a:r>
            <a:rPr lang="ru-RU" sz="2000" b="1" kern="1200" dirty="0" smtClean="0"/>
            <a:t>тысяч рублей</a:t>
          </a:r>
          <a:r>
            <a:rPr lang="ru-RU" sz="2000" kern="1200" dirty="0" smtClean="0"/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 </a:t>
          </a:r>
          <a:r>
            <a:rPr lang="ru-RU" sz="2000" b="1" kern="1200" dirty="0" smtClean="0"/>
            <a:t>с 1 июля 2017 г</a:t>
          </a:r>
          <a:r>
            <a:rPr lang="ru-RU" sz="2000" kern="1200" dirty="0" smtClean="0"/>
            <a:t>., когда бюджетные средства закончились, он снизился до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17,5</a:t>
          </a:r>
          <a:r>
            <a:rPr lang="ru-RU" sz="2000" kern="1200" dirty="0" smtClean="0"/>
            <a:t> </a:t>
          </a:r>
          <a:r>
            <a:rPr lang="ru-RU" sz="2000" b="1" kern="1200" dirty="0" smtClean="0"/>
            <a:t>тысяч рублей</a:t>
          </a:r>
          <a:endParaRPr lang="ru-RU" sz="2000" b="1" kern="1200" dirty="0"/>
        </a:p>
      </dsp:txBody>
      <dsp:txXfrm>
        <a:off x="7285648" y="1206364"/>
        <a:ext cx="2223597" cy="5659685"/>
      </dsp:txXfrm>
    </dsp:sp>
    <dsp:sp modelId="{EC6D4590-6BA1-4FB0-90E0-54FC270E5154}">
      <dsp:nvSpPr>
        <dsp:cNvPr id="0" name=""/>
        <dsp:cNvSpPr/>
      </dsp:nvSpPr>
      <dsp:spPr>
        <a:xfrm>
          <a:off x="6962424" y="0"/>
          <a:ext cx="2546820" cy="120842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2017</a:t>
          </a:r>
          <a:endParaRPr lang="ru-RU" sz="3900" kern="1200" dirty="0"/>
        </a:p>
      </dsp:txBody>
      <dsp:txXfrm>
        <a:off x="6962424" y="0"/>
        <a:ext cx="2546820" cy="1208424"/>
      </dsp:txXfrm>
    </dsp:sp>
    <dsp:sp modelId="{5CF16E52-5717-42B1-B7BF-B5C686A60027}">
      <dsp:nvSpPr>
        <dsp:cNvPr id="0" name=""/>
        <dsp:cNvSpPr/>
      </dsp:nvSpPr>
      <dsp:spPr>
        <a:xfrm>
          <a:off x="4414839" y="1206364"/>
          <a:ext cx="2546820" cy="5255961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-6544757"/>
            <a:satOff val="-351"/>
            <a:lumOff val="5682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Размер задолженности превысил </a:t>
          </a:r>
          <a:r>
            <a:rPr lang="ru-RU" sz="2000" b="1" kern="1200" dirty="0" smtClean="0"/>
            <a:t>3</a:t>
          </a:r>
          <a:r>
            <a:rPr lang="ru-RU" sz="2000" kern="1200" dirty="0" smtClean="0"/>
            <a:t> млрд. рублей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Из бюджета Московской области дополнительно были выделены финансовые средства в ТФОМС МО на погашение кредиторской задолженности до 1 июля 2017 г.</a:t>
          </a:r>
          <a:endParaRPr lang="ru-RU" sz="2000" kern="1200" dirty="0"/>
        </a:p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4738063" y="1206364"/>
        <a:ext cx="2223597" cy="5255961"/>
      </dsp:txXfrm>
    </dsp:sp>
    <dsp:sp modelId="{5BD2F41C-229F-420B-9140-9D5A094F9F5F}">
      <dsp:nvSpPr>
        <dsp:cNvPr id="0" name=""/>
        <dsp:cNvSpPr/>
      </dsp:nvSpPr>
      <dsp:spPr>
        <a:xfrm>
          <a:off x="4414839" y="195682"/>
          <a:ext cx="2546820" cy="10106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2016</a:t>
          </a:r>
          <a:endParaRPr lang="ru-RU" sz="3900" kern="1200" dirty="0"/>
        </a:p>
      </dsp:txBody>
      <dsp:txXfrm>
        <a:off x="4414839" y="195682"/>
        <a:ext cx="2546820" cy="1010682"/>
      </dsp:txXfrm>
    </dsp:sp>
    <dsp:sp modelId="{BABE0FD8-1DCE-458E-BFCF-14AA895EBB14}">
      <dsp:nvSpPr>
        <dsp:cNvPr id="0" name=""/>
        <dsp:cNvSpPr/>
      </dsp:nvSpPr>
      <dsp:spPr>
        <a:xfrm>
          <a:off x="1868018" y="1206364"/>
          <a:ext cx="2546820" cy="4851550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1">
            <a:tint val="50000"/>
            <a:hueOff val="-13089513"/>
            <a:satOff val="-703"/>
            <a:lumOff val="1136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Муниципальные медицинские организации были переданы  на региональный уровень с кредиторской задолженностью</a:t>
          </a:r>
          <a:endParaRPr lang="ru-RU" sz="2000" kern="1200" dirty="0"/>
        </a:p>
      </dsp:txBody>
      <dsp:txXfrm>
        <a:off x="2191242" y="1206364"/>
        <a:ext cx="2223597" cy="4851550"/>
      </dsp:txXfrm>
    </dsp:sp>
    <dsp:sp modelId="{82319B6E-8226-4D2E-BD9E-DE64D8CD610B}">
      <dsp:nvSpPr>
        <dsp:cNvPr id="0" name=""/>
        <dsp:cNvSpPr/>
      </dsp:nvSpPr>
      <dsp:spPr>
        <a:xfrm>
          <a:off x="1868018" y="397544"/>
          <a:ext cx="2546820" cy="8088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2015</a:t>
          </a:r>
          <a:endParaRPr lang="ru-RU" sz="3900" kern="1200" dirty="0"/>
        </a:p>
      </dsp:txBody>
      <dsp:txXfrm>
        <a:off x="1868018" y="397544"/>
        <a:ext cx="2546820" cy="8088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210B0-E45A-49E5-9A7C-A4888327AF34}">
      <dsp:nvSpPr>
        <dsp:cNvPr id="0" name=""/>
        <dsp:cNvSpPr/>
      </dsp:nvSpPr>
      <dsp:spPr>
        <a:xfrm>
          <a:off x="-6401433" y="-979134"/>
          <a:ext cx="7619517" cy="7619517"/>
        </a:xfrm>
        <a:prstGeom prst="blockArc">
          <a:avLst>
            <a:gd name="adj1" fmla="val 18900000"/>
            <a:gd name="adj2" fmla="val 2700000"/>
            <a:gd name="adj3" fmla="val 283"/>
          </a:avLst>
        </a:pr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9800F-4DD2-4A67-A2AE-4FDE6DED2F55}">
      <dsp:nvSpPr>
        <dsp:cNvPr id="0" name=""/>
        <dsp:cNvSpPr/>
      </dsp:nvSpPr>
      <dsp:spPr>
        <a:xfrm>
          <a:off x="637432" y="435236"/>
          <a:ext cx="7347049" cy="8709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12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Недофинансирование медицинских организаций</a:t>
          </a:r>
          <a:endParaRPr lang="ru-RU" sz="2600" b="1" kern="1200" dirty="0"/>
        </a:p>
      </dsp:txBody>
      <dsp:txXfrm>
        <a:off x="637432" y="435236"/>
        <a:ext cx="7347049" cy="870926"/>
      </dsp:txXfrm>
    </dsp:sp>
    <dsp:sp modelId="{41D24D10-73D2-4E95-98DD-2B2C7D2582A0}">
      <dsp:nvSpPr>
        <dsp:cNvPr id="0" name=""/>
        <dsp:cNvSpPr/>
      </dsp:nvSpPr>
      <dsp:spPr>
        <a:xfrm>
          <a:off x="93103" y="326370"/>
          <a:ext cx="1088657" cy="1088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E2678F-8F19-45A7-9777-B797659ED8F5}">
      <dsp:nvSpPr>
        <dsp:cNvPr id="0" name=""/>
        <dsp:cNvSpPr/>
      </dsp:nvSpPr>
      <dsp:spPr>
        <a:xfrm>
          <a:off x="1136754" y="1741852"/>
          <a:ext cx="6847727" cy="87092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12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Непрофессионализм работников, устанавливающих заработную плату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1136754" y="1741852"/>
        <a:ext cx="6847727" cy="870926"/>
      </dsp:txXfrm>
    </dsp:sp>
    <dsp:sp modelId="{73B4C008-9B9A-43FE-92D0-C061C2EB8DDF}">
      <dsp:nvSpPr>
        <dsp:cNvPr id="0" name=""/>
        <dsp:cNvSpPr/>
      </dsp:nvSpPr>
      <dsp:spPr>
        <a:xfrm>
          <a:off x="592425" y="1632986"/>
          <a:ext cx="1088657" cy="1088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E9F9E1-FAB3-4AC8-8B87-EDD2243990C1}">
      <dsp:nvSpPr>
        <dsp:cNvPr id="0" name=""/>
        <dsp:cNvSpPr/>
      </dsp:nvSpPr>
      <dsp:spPr>
        <a:xfrm>
          <a:off x="1136754" y="3048468"/>
          <a:ext cx="6847727" cy="8709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4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4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4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12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/>
            <a:t>Расчет работодателей на незнание работниками своих прав</a:t>
          </a:r>
          <a:endParaRPr lang="ru-RU" sz="2600" b="1" kern="1200" dirty="0"/>
        </a:p>
      </dsp:txBody>
      <dsp:txXfrm>
        <a:off x="1136754" y="3048468"/>
        <a:ext cx="6847727" cy="870926"/>
      </dsp:txXfrm>
    </dsp:sp>
    <dsp:sp modelId="{BAB99425-FE2D-417F-8F96-A32BBC7B69C4}">
      <dsp:nvSpPr>
        <dsp:cNvPr id="0" name=""/>
        <dsp:cNvSpPr/>
      </dsp:nvSpPr>
      <dsp:spPr>
        <a:xfrm>
          <a:off x="592425" y="2939603"/>
          <a:ext cx="1088657" cy="1088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B6E609-B1F6-4AD3-B595-3C519B2F3C86}">
      <dsp:nvSpPr>
        <dsp:cNvPr id="0" name=""/>
        <dsp:cNvSpPr/>
      </dsp:nvSpPr>
      <dsp:spPr>
        <a:xfrm>
          <a:off x="637432" y="4355084"/>
          <a:ext cx="7347049" cy="870926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12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Ревизоры ТФОМС МО не наказывают ЛПУ  за «недоплаты» работникам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637432" y="4355084"/>
        <a:ext cx="7347049" cy="870926"/>
      </dsp:txXfrm>
    </dsp:sp>
    <dsp:sp modelId="{BE490004-55E1-443C-9B27-4F250EEA8FA8}">
      <dsp:nvSpPr>
        <dsp:cNvPr id="0" name=""/>
        <dsp:cNvSpPr/>
      </dsp:nvSpPr>
      <dsp:spPr>
        <a:xfrm>
          <a:off x="93103" y="4246219"/>
          <a:ext cx="1088657" cy="1088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4FE98-3511-4A4F-BA40-16D3CEDEA6EA}">
      <dsp:nvSpPr>
        <dsp:cNvPr id="0" name=""/>
        <dsp:cNvSpPr/>
      </dsp:nvSpPr>
      <dsp:spPr>
        <a:xfrm>
          <a:off x="12024" y="0"/>
          <a:ext cx="8916967" cy="133411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</a:rPr>
            <a:t>ПОЛОЖЕНИЕ</a:t>
          </a:r>
          <a:br>
            <a:rPr lang="ru-RU" sz="2200" b="1" kern="1200" dirty="0" smtClean="0">
              <a:solidFill>
                <a:schemeClr val="tx1"/>
              </a:solidFill>
            </a:rPr>
          </a:br>
          <a:r>
            <a:rPr lang="ru-RU" sz="2200" b="1" kern="1200" dirty="0" smtClean="0">
              <a:solidFill>
                <a:schemeClr val="tx1"/>
              </a:solidFill>
            </a:rPr>
            <a:t>ОБ ОПЛАТЕ ТРУДА РАБОТНИКОВ ГОСУДАРСТВЕННЫХ УЧРЕЖДЕНИЙ</a:t>
          </a:r>
          <a:br>
            <a:rPr lang="ru-RU" sz="2200" b="1" kern="1200" dirty="0" smtClean="0">
              <a:solidFill>
                <a:schemeClr val="tx1"/>
              </a:solidFill>
            </a:rPr>
          </a:br>
          <a:r>
            <a:rPr lang="ru-RU" sz="2200" b="1" kern="1200" dirty="0" smtClean="0">
              <a:solidFill>
                <a:schemeClr val="tx1"/>
              </a:solidFill>
            </a:rPr>
            <a:t>ЗДРАВООХРАНЕНИЯ МОСКОВСКОЙ ОБЛАСТИ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</a:rPr>
            <a:t>3. Повышение должностных окладов (тарифных ставок) работникам:</a:t>
          </a:r>
          <a:endParaRPr lang="ru-RU" sz="2200" b="1" kern="1200" dirty="0">
            <a:solidFill>
              <a:schemeClr val="tx1"/>
            </a:solidFill>
          </a:endParaRPr>
        </a:p>
      </dsp:txBody>
      <dsp:txXfrm>
        <a:off x="51099" y="39075"/>
        <a:ext cx="8838817" cy="1255966"/>
      </dsp:txXfrm>
    </dsp:sp>
    <dsp:sp modelId="{82E6F3C9-0FC0-4A5F-A511-E0F60C4E2F86}">
      <dsp:nvSpPr>
        <dsp:cNvPr id="0" name=""/>
        <dsp:cNvSpPr/>
      </dsp:nvSpPr>
      <dsp:spPr>
        <a:xfrm>
          <a:off x="87549" y="1440138"/>
          <a:ext cx="4630170" cy="4783121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chemeClr val="tx1"/>
              </a:solidFill>
            </a:rPr>
            <a:t>Пункт 3.3.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 -  с </a:t>
          </a:r>
          <a:r>
            <a:rPr lang="ru-RU" sz="2800" b="1" kern="1200" dirty="0" smtClean="0">
              <a:solidFill>
                <a:schemeClr val="tx1"/>
              </a:solidFill>
            </a:rPr>
            <a:t>особым характером работы и спецификой труда </a:t>
          </a:r>
          <a:r>
            <a:rPr lang="ru-RU" sz="2000" b="1" kern="1200" dirty="0" smtClean="0">
              <a:solidFill>
                <a:schemeClr val="tx1"/>
              </a:solidFill>
            </a:rPr>
            <a:t>в размере до 60 процентов.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</a:rPr>
            <a:t>Перечень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0" kern="1200" dirty="0" smtClean="0">
              <a:solidFill>
                <a:schemeClr val="tx1"/>
              </a:solidFill>
            </a:rPr>
            <a:t>учреждений (структурных подразделений) и должностей, работа в которых дает право на повышение должностных окладов (тарифных ставок) в связи с особым характером работы и спецификой труда, и размеры их повышения </a:t>
          </a:r>
          <a:r>
            <a:rPr lang="ru-RU" sz="2000" b="1" u="sng" kern="1200" dirty="0" smtClean="0">
              <a:solidFill>
                <a:schemeClr val="tx1"/>
              </a:solidFill>
            </a:rPr>
            <a:t>утвержден приказом  Минздрава МО от 24.08.2007  N 242</a:t>
          </a:r>
          <a:endParaRPr lang="ru-RU" sz="2000" b="1" u="sng" kern="1200" dirty="0">
            <a:solidFill>
              <a:schemeClr val="tx1"/>
            </a:solidFill>
          </a:endParaRPr>
        </a:p>
      </dsp:txBody>
      <dsp:txXfrm>
        <a:off x="223162" y="1575751"/>
        <a:ext cx="4358944" cy="4511895"/>
      </dsp:txXfrm>
    </dsp:sp>
    <dsp:sp modelId="{D29B4275-18DC-42EA-81C1-9B14D050A79A}">
      <dsp:nvSpPr>
        <dsp:cNvPr id="0" name=""/>
        <dsp:cNvSpPr/>
      </dsp:nvSpPr>
      <dsp:spPr>
        <a:xfrm>
          <a:off x="4912094" y="1440138"/>
          <a:ext cx="3897862" cy="445148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u="sng" kern="1200" dirty="0" smtClean="0">
              <a:solidFill>
                <a:schemeClr val="tx1"/>
              </a:solidFill>
            </a:rPr>
            <a:t>Пункт 3.4.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- занятым на работах с </a:t>
          </a:r>
          <a:r>
            <a:rPr lang="ru-RU" sz="2800" b="1" kern="1200" dirty="0" smtClean="0">
              <a:solidFill>
                <a:schemeClr val="tx1"/>
              </a:solidFill>
            </a:rPr>
            <a:t>вредными условиями труда</a:t>
          </a:r>
          <a:r>
            <a:rPr lang="ru-RU" sz="2000" b="1" kern="1200" dirty="0" smtClean="0">
              <a:solidFill>
                <a:schemeClr val="tx1"/>
              </a:solidFill>
            </a:rPr>
            <a:t> от 4 до 24 процентов.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1"/>
              </a:solidFill>
            </a:rPr>
            <a:t>Перечень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0" kern="1200" dirty="0" smtClean="0">
              <a:solidFill>
                <a:schemeClr val="tx1"/>
              </a:solidFill>
            </a:rPr>
            <a:t>конкретных работ, должностей работников и конкретный размер повышений </a:t>
          </a:r>
          <a:r>
            <a:rPr lang="ru-RU" sz="2000" b="1" u="sng" kern="1200" dirty="0" smtClean="0">
              <a:solidFill>
                <a:schemeClr val="tx1"/>
              </a:solidFill>
            </a:rPr>
            <a:t>утверждается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0" kern="1200" dirty="0" smtClean="0">
              <a:solidFill>
                <a:schemeClr val="tx1"/>
              </a:solidFill>
            </a:rPr>
            <a:t>руководителем учреждения с учетом мнения представительного органа работников либо фиксируется          </a:t>
          </a:r>
          <a:r>
            <a:rPr lang="ru-RU" sz="2000" b="1" u="sng" kern="1200" dirty="0" smtClean="0">
              <a:solidFill>
                <a:schemeClr val="tx1"/>
              </a:solidFill>
            </a:rPr>
            <a:t>в коллективном договоре</a:t>
          </a:r>
          <a:endParaRPr lang="ru-RU" sz="2000" b="1" u="sng" kern="1200" dirty="0">
            <a:solidFill>
              <a:schemeClr val="tx1"/>
            </a:solidFill>
          </a:endParaRPr>
        </a:p>
      </dsp:txBody>
      <dsp:txXfrm>
        <a:off x="5026258" y="1554302"/>
        <a:ext cx="3669534" cy="42231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6B6F3-19C4-4ECA-85CD-9FB636D4C8AD}">
      <dsp:nvSpPr>
        <dsp:cNvPr id="0" name=""/>
        <dsp:cNvSpPr/>
      </dsp:nvSpPr>
      <dsp:spPr>
        <a:xfrm>
          <a:off x="0" y="2250"/>
          <a:ext cx="88569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81CEA-AF60-4277-A4CB-474E2DEBD7C4}">
      <dsp:nvSpPr>
        <dsp:cNvPr id="0" name=""/>
        <dsp:cNvSpPr/>
      </dsp:nvSpPr>
      <dsp:spPr>
        <a:xfrm>
          <a:off x="0" y="2250"/>
          <a:ext cx="559270" cy="4604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0" y="2250"/>
        <a:ext cx="559270" cy="4604011"/>
      </dsp:txXfrm>
    </dsp:sp>
    <dsp:sp modelId="{F8353B1C-03FB-42C6-BE72-86FBFEDC627F}">
      <dsp:nvSpPr>
        <dsp:cNvPr id="0" name=""/>
        <dsp:cNvSpPr/>
      </dsp:nvSpPr>
      <dsp:spPr>
        <a:xfrm>
          <a:off x="576070" y="161908"/>
          <a:ext cx="8080290" cy="2570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kern="1200" dirty="0" smtClean="0"/>
            <a:t>По состоянию на 01.10.2017 года в медицинских организациях, подведомственных Министерству здравоохранения Московской области </a:t>
          </a:r>
          <a:r>
            <a:rPr lang="ru-RU" sz="4000" b="1" kern="1200" dirty="0" smtClean="0">
              <a:solidFill>
                <a:srgbClr val="FF0000"/>
              </a:solidFill>
            </a:rPr>
            <a:t>СОУТ</a:t>
          </a:r>
          <a:r>
            <a:rPr lang="ru-RU" sz="2600" kern="1200" dirty="0" smtClean="0">
              <a:solidFill>
                <a:srgbClr val="FF0000"/>
              </a:solidFill>
            </a:rPr>
            <a:t>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b="1" kern="1200" dirty="0" smtClean="0">
              <a:solidFill>
                <a:srgbClr val="FF0000"/>
              </a:solidFill>
            </a:rPr>
            <a:t>НЕ</a:t>
          </a:r>
          <a:r>
            <a:rPr lang="en-US" sz="2600" b="1" kern="1200" dirty="0" smtClean="0">
              <a:solidFill>
                <a:srgbClr val="FF0000"/>
              </a:solidFill>
            </a:rPr>
            <a:t> </a:t>
          </a:r>
          <a:r>
            <a:rPr lang="ru-RU" sz="2600" b="1" kern="1200" dirty="0" smtClean="0">
              <a:solidFill>
                <a:srgbClr val="FF0000"/>
              </a:solidFill>
            </a:rPr>
            <a:t>ПРОВЕДЕНА </a:t>
          </a:r>
          <a:r>
            <a:rPr lang="ru-RU" sz="2600" kern="1200" dirty="0" smtClean="0"/>
            <a:t>на </a:t>
          </a:r>
          <a:r>
            <a:rPr lang="ru-RU" sz="2600" b="1" kern="1200" dirty="0" smtClean="0">
              <a:solidFill>
                <a:srgbClr val="FF0000"/>
              </a:solidFill>
              <a:latin typeface="Times New Roman"/>
              <a:cs typeface="Times New Roman"/>
            </a:rPr>
            <a:t>40 тыс. рабочих мест</a:t>
          </a:r>
          <a:r>
            <a:rPr lang="ru-RU" sz="2600" b="0" kern="1200" dirty="0" smtClean="0">
              <a:solidFill>
                <a:schemeClr val="tx1"/>
              </a:solidFill>
              <a:latin typeface="Times New Roman"/>
              <a:cs typeface="Times New Roman"/>
            </a:rPr>
            <a:t>, включая рабочие места, где еще действует АРМ (аттестация рабочих мест)</a:t>
          </a:r>
        </a:p>
      </dsp:txBody>
      <dsp:txXfrm>
        <a:off x="576070" y="161908"/>
        <a:ext cx="8080290" cy="2570584"/>
      </dsp:txXfrm>
    </dsp:sp>
    <dsp:sp modelId="{FF391952-9A26-4E29-8D55-CC38ACD86151}">
      <dsp:nvSpPr>
        <dsp:cNvPr id="0" name=""/>
        <dsp:cNvSpPr/>
      </dsp:nvSpPr>
      <dsp:spPr>
        <a:xfrm>
          <a:off x="576072" y="3168352"/>
          <a:ext cx="66150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68CB4-7023-42CF-8D9B-6747E5C36534}">
      <dsp:nvSpPr>
        <dsp:cNvPr id="0" name=""/>
        <dsp:cNvSpPr/>
      </dsp:nvSpPr>
      <dsp:spPr>
        <a:xfrm>
          <a:off x="683302" y="2815624"/>
          <a:ext cx="8164739" cy="1662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Административный штраф на юридическое лицо в размере: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- </a:t>
          </a:r>
          <a:r>
            <a:rPr lang="ru-RU" sz="2000" b="1" kern="1200" dirty="0" smtClean="0"/>
            <a:t> </a:t>
          </a:r>
          <a:r>
            <a:rPr lang="ru-RU" sz="2000" b="1" kern="1200" dirty="0" smtClean="0">
              <a:solidFill>
                <a:srgbClr val="FF0000"/>
              </a:solidFill>
            </a:rPr>
            <a:t>от 60 до 80 тыс. рублей за одно не оцененное  рабочее место;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- и от 5 до 10 тыс. рублей конкретно на руководителя</a:t>
          </a:r>
          <a:endParaRPr lang="ru-RU" sz="2000" b="1" kern="1200" dirty="0">
            <a:solidFill>
              <a:srgbClr val="FF0000"/>
            </a:solidFill>
          </a:endParaRPr>
        </a:p>
      </dsp:txBody>
      <dsp:txXfrm>
        <a:off x="683302" y="2815624"/>
        <a:ext cx="8164739" cy="1662089"/>
      </dsp:txXfrm>
    </dsp:sp>
    <dsp:sp modelId="{4A4033C1-975C-4746-AA16-301FB075ABC4}">
      <dsp:nvSpPr>
        <dsp:cNvPr id="0" name=""/>
        <dsp:cNvSpPr/>
      </dsp:nvSpPr>
      <dsp:spPr>
        <a:xfrm>
          <a:off x="559270" y="4477713"/>
          <a:ext cx="661505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A0048A-A863-4CFA-9ADB-02BE73FC1F82}">
      <dsp:nvSpPr>
        <dsp:cNvPr id="0" name=""/>
        <dsp:cNvSpPr/>
      </dsp:nvSpPr>
      <dsp:spPr>
        <a:xfrm>
          <a:off x="0" y="0"/>
          <a:ext cx="86282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B98B2-4127-4BC2-A5EC-CAAB463068B9}">
      <dsp:nvSpPr>
        <dsp:cNvPr id="0" name=""/>
        <dsp:cNvSpPr/>
      </dsp:nvSpPr>
      <dsp:spPr>
        <a:xfrm>
          <a:off x="0" y="0"/>
          <a:ext cx="358220" cy="5112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0" y="0"/>
        <a:ext cx="358220" cy="5112567"/>
      </dsp:txXfrm>
    </dsp:sp>
    <dsp:sp modelId="{78BDD76E-69D9-4262-8AF7-7FAC1F601160}">
      <dsp:nvSpPr>
        <dsp:cNvPr id="0" name=""/>
        <dsp:cNvSpPr/>
      </dsp:nvSpPr>
      <dsp:spPr>
        <a:xfrm>
          <a:off x="480313" y="212441"/>
          <a:ext cx="8139555" cy="4682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Постановление Правительства Московской области </a:t>
          </a:r>
          <a:r>
            <a:rPr lang="ru-RU" sz="2800" kern="1200" dirty="0" smtClean="0">
              <a:solidFill>
                <a:srgbClr val="C00000"/>
              </a:solidFill>
            </a:rPr>
            <a:t>№ - 783/39 от 25.10.2016 года</a:t>
          </a:r>
          <a:r>
            <a:rPr lang="ru-RU" sz="2800" kern="1200" dirty="0" smtClean="0"/>
            <a:t>, которым утверждена Государственная Программа Московской области </a:t>
          </a:r>
          <a:r>
            <a:rPr lang="ru-RU" sz="2800" kern="1200" dirty="0" smtClean="0">
              <a:solidFill>
                <a:srgbClr val="C00000"/>
              </a:solidFill>
            </a:rPr>
            <a:t>«Социальная защита населения Московской области на 2017-2021 годы»</a:t>
          </a:r>
          <a:r>
            <a:rPr lang="ru-RU" sz="2800" kern="1200" dirty="0" smtClean="0"/>
            <a:t>, в рамках которой  МЗ МО и МООП РЗ РФ в течение </a:t>
          </a:r>
          <a:r>
            <a:rPr lang="ru-RU" sz="2800" kern="1200" dirty="0" smtClean="0">
              <a:solidFill>
                <a:srgbClr val="C00000"/>
              </a:solidFill>
            </a:rPr>
            <a:t>5 лет будут получать  финансирование </a:t>
          </a:r>
          <a:r>
            <a:rPr lang="ru-RU" sz="4400" kern="1200" dirty="0" smtClean="0"/>
            <a:t>на летний отдых детей </a:t>
          </a:r>
          <a:r>
            <a:rPr lang="ru-RU" sz="2800" kern="1200" dirty="0" smtClean="0"/>
            <a:t>работников здравоохранения в размере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C00000"/>
              </a:solidFill>
            </a:rPr>
            <a:t>99,6 млн. рублей </a:t>
          </a:r>
          <a:r>
            <a:rPr lang="ru-RU" sz="2800" kern="1200" dirty="0" smtClean="0"/>
            <a:t>ежегодно</a:t>
          </a:r>
          <a:endParaRPr lang="ru-RU" sz="2800" kern="1200" dirty="0"/>
        </a:p>
      </dsp:txBody>
      <dsp:txXfrm>
        <a:off x="480313" y="212441"/>
        <a:ext cx="8139555" cy="4682840"/>
      </dsp:txXfrm>
    </dsp:sp>
    <dsp:sp modelId="{2E7CFB0C-5F92-4E52-A11F-EFD3AF3C1D05}">
      <dsp:nvSpPr>
        <dsp:cNvPr id="0" name=""/>
        <dsp:cNvSpPr/>
      </dsp:nvSpPr>
      <dsp:spPr>
        <a:xfrm>
          <a:off x="347346" y="5112567"/>
          <a:ext cx="6511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Взаимосвязанный блочный процесс"/>
  <dgm:desc val="Используется для отображения последовательных этапов процесса. Рекомендуется использовать небольшие объемы текста уровня 1 и средние объемы текста уровня 2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+Icon">
  <dgm:title val="Макет ''Архитектура''"/>
  <dgm:desc val="Служит для отображения иерархических отношений, которые строятся снизу вверх. Этот макет хорошо подходит для показа архитектурных компонентов или объектов, построенных на базе других объектов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8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2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2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5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2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2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4784-9C9F-4A38-AE5C-F3BFAF7D2282}" type="datetimeFigureOut">
              <a:rPr lang="ru-RU" smtClean="0"/>
              <a:pPr/>
              <a:t>27.11.2017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B99DE-DA10-476F-8092-007373E639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1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5679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областной комитет профсоюза работников здравоохранения РФ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Emblema-Profsou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69" y="-216510"/>
            <a:ext cx="3534035" cy="206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514" y="4149080"/>
            <a:ext cx="91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ПЛЕНУМ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77" y="6093296"/>
            <a:ext cx="91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ноября 2017 г.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0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42726716"/>
              </p:ext>
            </p:extLst>
          </p:nvPr>
        </p:nvGraphicFramePr>
        <p:xfrm>
          <a:off x="-1116632" y="0"/>
          <a:ext cx="11377264" cy="686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7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319B6E-8226-4D2E-BD9E-DE64D8CD61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dgm id="{82319B6E-8226-4D2E-BD9E-DE64D8CD61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BE0FD8-1DCE-458E-BFCF-14AA895EB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>
                                            <p:graphicEl>
                                              <a:dgm id="{BABE0FD8-1DCE-458E-BFCF-14AA895EB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D2F41C-229F-420B-9140-9D5A094F9F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>
                                            <p:graphicEl>
                                              <a:dgm id="{5BD2F41C-229F-420B-9140-9D5A094F9F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F16E52-5717-42B1-B7BF-B5C686A60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">
                                            <p:graphicEl>
                                              <a:dgm id="{5CF16E52-5717-42B1-B7BF-B5C686A60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6D4590-6BA1-4FB0-90E0-54FC270E5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5">
                                            <p:graphicEl>
                                              <a:dgm id="{EC6D4590-6BA1-4FB0-90E0-54FC270E51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4D2EA1-8768-48C5-887B-C9BC20F0D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5">
                                            <p:graphicEl>
                                              <a:dgm id="{B84D2EA1-8768-48C5-887B-C9BC20F0DF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373216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На запрос МООП РЗ РФ о размере и структуре кредиторской задолженности в МЗ МО и ТФОМС МО ответов не получено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Z:\ИНФо\1-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11357"/>
            <a:ext cx="7488833" cy="432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89884"/>
              </p:ext>
            </p:extLst>
          </p:nvPr>
        </p:nvGraphicFramePr>
        <p:xfrm>
          <a:off x="323528" y="1052736"/>
          <a:ext cx="8424934" cy="577156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384376"/>
                <a:gridCol w="2304256"/>
                <a:gridCol w="2736302"/>
              </a:tblGrid>
              <a:tr h="141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Организация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За какой период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Сумма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средств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(тыс. руб.)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C000"/>
                    </a:solidFill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«Одинцовская РБ № 3»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22 месяца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1650,0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chemeClr val="accent2"/>
                    </a:solidFill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Лыткаринская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ЦГБ»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5 месяцев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420,0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Тучковская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РБ»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4 месяца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200,0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Фрязинская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ЦГБ им. М.В.  Гольца»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4 месяца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1026,0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Реутовская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ЦГБ»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3 месяца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1000,0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Протвинская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ГБ»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3 месяца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475,0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Михневская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РБ»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3 месяца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156,7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ГБУЗ МО «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Красногорская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 ГБ № 2»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3 месяца</a:t>
                      </a: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532,5</a:t>
                      </a: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282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ГБУЗ МО «Госпиталь ВВ»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  <a:effectLst/>
                        </a:rPr>
                        <a:t>2 месяца</a:t>
                      </a:r>
                      <a:endParaRPr lang="ru-RU" sz="18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395,2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0000"/>
                    </a:solidFill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ГБУЗ МО «Наро-Фоминская РБ № 1»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 месяц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560,0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ГБУЗ МО «Королевская ССМП»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 месяц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201,5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</a:tr>
              <a:tr h="424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ГБУЗ МО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Климовская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ГБ № 2»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 месяц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59,6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</a:tr>
              <a:tr h="3551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ГБУЗ  МО «Егорьевская ЦРБ»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 месяц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147,0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 anchor="ctr">
                    <a:solidFill>
                      <a:srgbClr val="FFFF00"/>
                    </a:solidFill>
                  </a:tcPr>
                </a:tc>
              </a:tr>
              <a:tr h="141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</a:rPr>
                        <a:t>ИТОГО: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6823,5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313" marR="50313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512" y="188640"/>
            <a:ext cx="8712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медицинских организаций,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пользующихся частью заработной платы работников без их доверенности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(своевременно не перечисляющих профсоюзные взносы по состоянию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01.10.2017 год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19335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922896" y="1772815"/>
            <a:ext cx="7609544" cy="4800729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Госпиталь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ветеранов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войн;</a:t>
            </a:r>
          </a:p>
          <a:p>
            <a:pPr marL="457200" indent="-457200">
              <a:buFontTx/>
              <a:buChar char="-"/>
            </a:pP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Верейская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участковая больница (Орехово-Зуевский р-он);</a:t>
            </a:r>
          </a:p>
          <a:p>
            <a:pPr marL="457200" indent="-457200">
              <a:buFontTx/>
              <a:buChar char="-"/>
            </a:pP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Малинская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больница (Ступинский р-он);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Егорьевская ЦРБ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другие…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6064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учреждения здравоохранения Московской области, в которых нарушаются сроки выплаты заработной платы: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19335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:\ИНФо\Новая папка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101071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Z:\ИНФо\Новая папка\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3"/>
            <a:ext cx="4104456" cy="594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293096"/>
            <a:ext cx="3816424" cy="14773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83424"/>
            <a:ext cx="3960440" cy="1200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19335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Z:\ИНФо\Новая папка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34832" cy="2880320"/>
          </a:xfrm>
          <a:prstGeom prst="rect">
            <a:avLst/>
          </a:prstGeom>
          <a:ln w="508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ИНФо\Новая папка\Рисунок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3"/>
            <a:ext cx="8234832" cy="2566237"/>
          </a:xfrm>
          <a:prstGeom prst="rect">
            <a:avLst/>
          </a:prstGeom>
          <a:solidFill>
            <a:srgbClr val="C00000"/>
          </a:solidFill>
          <a:ln w="5080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4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Server\пленумы\МООПРЗРФ\2017\V Пленум\Презентация\Архив V\К у Путину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43987" cy="638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Server\пленумы\МООПРЗРФ\2017\V Пленум\Презентация\Архив V\ЦК к Путину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25" y="260648"/>
            <a:ext cx="4355976" cy="640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ИНФо\REp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69" y="1844824"/>
            <a:ext cx="3136532" cy="39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5533781"/>
            <a:ext cx="351420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Председатель Профсоюза </a:t>
            </a:r>
          </a:p>
          <a:p>
            <a:pPr algn="r"/>
            <a:r>
              <a:rPr lang="ru-RU" sz="1600" dirty="0" smtClean="0"/>
              <a:t>работников здравоохранения РФ</a:t>
            </a:r>
          </a:p>
          <a:p>
            <a:pPr algn="r"/>
            <a:r>
              <a:rPr lang="ru-RU" sz="1600" b="1" dirty="0" smtClean="0"/>
              <a:t>Кузьменко М.М.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8163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8858" y="196794"/>
            <a:ext cx="9162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обращений МООП РЗ РФ в органы государственной власти Московской области и ТФОМС МО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W:\ИНФО\Новая папка (2)\file5815 (2)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3442"/>
            <a:ext cx="3807132" cy="554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W:\ИНФО\Новая папка (2)\file5816 (3)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23442"/>
            <a:ext cx="3928594" cy="554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:\ИНФО\Новая папка (2)\file5815 (2)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807132" cy="554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:\ИНФО\Новая папка (2)\file5815 (2)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7790"/>
            <a:ext cx="3807132" cy="554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W:\ИНФО\Новая папка (2)\file5816 (3)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928594" cy="554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W:\ИНФО\Новая папка (2)\file5816 (3)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71" y="1058673"/>
            <a:ext cx="3928594" cy="554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Server\пленумы\МООПРЗРФ\2017\V Пленум\Презентация\Архив V\Постановление Президиума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81128"/>
            <a:ext cx="3816424" cy="539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:\инфо\Президиу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419470"/>
            <a:ext cx="4526463" cy="3017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Server\пленумы\МООПРЗРФ\2017\V Пленум\Презентация\Архив V\Постановление Президиума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3" y="3606304"/>
            <a:ext cx="3399605" cy="480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\\Server\пленумы\МООПРЗРФ\2017\V Пленум\Презентация\Архив V\Постановление Президиума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8" y="1484784"/>
            <a:ext cx="3600400" cy="508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208" y="260648"/>
            <a:ext cx="8926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сложной экономической  ситуации в учреждениях здравоохранения Московской области»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584" y="188640"/>
            <a:ext cx="529548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достойный труд»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604" y="973177"/>
            <a:ext cx="8568952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заседаний расширенных профкомов первичных профсоюзных организаций с повесткой дня: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сложной экономической ситуации в учреждениях здравоохранения Московской области»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последующим обращением в вышестоящие органы исполнительной власти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584" y="2564904"/>
            <a:ext cx="56015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87 обращений: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284984"/>
            <a:ext cx="7797948" cy="3477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Президенту РФ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Фрязино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Щелково);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Губернатору 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Егорьевск, Щелково);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ФНПР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(Коломна);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ФОМС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(Подольск);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ЦК профсоюза РЗ РФ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(Коломна,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Подольск и др.);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МОООП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(Коломна,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Можайск и др.);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ТФОМС 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(Воскресенск, Серебряные Пруды, Серпухов);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МЗ 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(Серебряные Пруды);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Территориальные управления МЗ МО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(Серпухов);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 ПРЗ РФ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(Волоколамск, Ивантеевка, Коломна, Можайск, Серебряные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Пруды и др.).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88618" y="2204864"/>
            <a:ext cx="7772400" cy="33123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 финансово-экономической ситуации в здравоохранении Московской области и действиях МООП РЗ РФ по защите 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социально-экономических интересов работников»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Y:\ПРЕЗИДИУМЫ ПРЕЗЕНТАЦИИ\Шаблоны презентаций\16-12-2016_07-12-08\МОО здрав - презентация вер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9"/>
            <a:ext cx="8923749" cy="13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8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Z:\инфо\sovet-artizov-anapa-2013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 bwMode="auto">
          <a:xfrm>
            <a:off x="95250" y="476672"/>
            <a:ext cx="9048750" cy="598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78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3" y="22979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средней з/п медицинских работников: в 2013-2015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 средней заработной плате в Московской области, а с 2016 г. - к среднемесячному доходу от трудовой деятельности в Московской области в рамках выполнения Указа Президента РФ от 07.05.2012 г. № 597 (%)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817399036"/>
              </p:ext>
            </p:extLst>
          </p:nvPr>
        </p:nvGraphicFramePr>
        <p:xfrm>
          <a:off x="251521" y="1397000"/>
          <a:ext cx="8712968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50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и соотношение средней заработной платы среднего и младшего медицинского персонала учреждений здравоохранения Московской области за 2013-2017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369984"/>
              </p:ext>
            </p:extLst>
          </p:nvPr>
        </p:nvGraphicFramePr>
        <p:xfrm>
          <a:off x="323528" y="1556792"/>
          <a:ext cx="8496945" cy="4896543"/>
        </p:xfrm>
        <a:graphic>
          <a:graphicData uri="http://schemas.openxmlformats.org/drawingml/2006/table">
            <a:tbl>
              <a:tblPr firstRow="1" firstCol="1" bandRow="1" bandCol="1">
                <a:tableStyleId>{F5AB1C69-6EDB-4FF4-983F-18BD219EF322}</a:tableStyleId>
              </a:tblPr>
              <a:tblGrid>
                <a:gridCol w="2050987"/>
                <a:gridCol w="3613643"/>
                <a:gridCol w="2832315"/>
              </a:tblGrid>
              <a:tr h="1816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Отчетный год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Размер средней заработной платы среднего медперсонала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(тыс. руб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.) и соотношение с размером средней заработной платы младшего медицинского персонала (в %)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Размер средней заработной платы младшего медперсонала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(тыс. руб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.) 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6091">
                <a:tc>
                  <a:txBody>
                    <a:bodyPr/>
                    <a:lstStyle/>
                    <a:p>
                      <a:pPr marL="652145" indent="-65214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2013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2145" indent="-65214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30,9 </a:t>
                      </a:r>
                      <a:r>
                        <a:rPr lang="ru-RU" sz="1800" b="1" dirty="0" smtClean="0">
                          <a:effectLst/>
                        </a:rPr>
                        <a:t>      </a:t>
                      </a:r>
                      <a:r>
                        <a:rPr lang="ru-RU" sz="2800" b="1" dirty="0" smtClean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ru-RU" sz="2800" b="1" dirty="0">
                          <a:solidFill>
                            <a:srgbClr val="00B050"/>
                          </a:solidFill>
                          <a:effectLst/>
                        </a:rPr>
                        <a:t>169,8%)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652145" indent="-65214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18,2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2014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35,7</a:t>
                      </a:r>
                      <a:r>
                        <a:rPr lang="ru-RU" sz="1800" b="1" dirty="0" smtClean="0">
                          <a:effectLst/>
                        </a:rPr>
                        <a:t>       </a:t>
                      </a:r>
                      <a:r>
                        <a:rPr lang="ru-RU" sz="2800" b="1" dirty="0" smtClean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ru-RU" sz="2800" b="1" dirty="0">
                          <a:solidFill>
                            <a:srgbClr val="00B050"/>
                          </a:solidFill>
                          <a:effectLst/>
                        </a:rPr>
                        <a:t>171,2%)</a:t>
                      </a:r>
                      <a:endParaRPr lang="ru-RU" sz="2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20,9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2015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36,3</a:t>
                      </a:r>
                      <a:r>
                        <a:rPr lang="ru-RU" sz="1800" b="1" dirty="0" smtClean="0">
                          <a:effectLst/>
                        </a:rPr>
                        <a:t>       </a:t>
                      </a:r>
                      <a:r>
                        <a:rPr lang="ru-RU" sz="28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ru-RU" sz="28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165,8%)</a:t>
                      </a:r>
                      <a:endParaRPr lang="ru-RU" sz="28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21,9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2016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37,9 </a:t>
                      </a:r>
                      <a:r>
                        <a:rPr lang="ru-RU" sz="1800" b="1" dirty="0" smtClean="0">
                          <a:effectLst/>
                        </a:rPr>
                        <a:t>    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</a:rPr>
                        <a:t>(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</a:rPr>
                        <a:t>131,7%)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28,8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(январь-сентябрь)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41,3</a:t>
                      </a:r>
                      <a:r>
                        <a:rPr lang="ru-RU" sz="1800" b="1" dirty="0" smtClean="0">
                          <a:effectLst/>
                        </a:rPr>
                        <a:t>     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</a:rPr>
                        <a:t>(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</a:rPr>
                        <a:t>131,1%)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31,5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2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\\Server\пленумы\МООПРЗРФ\2017\V Пленум\Презентация\Архив V\МЗ МО - о повышении зп с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60440" cy="5603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Server\пленумы\МООПРЗРФ\2017\V Пленум\Презентация\Архив V\МЗ МО - о повышении зп ср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61" y="764703"/>
            <a:ext cx="3938474" cy="5603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3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средней заработной платы среднего медицинского персонала к средней заработной плате младшего медицинского персонала в учреждениях здравоохранения Российской Федерации, г. Москвы и Московской области за 2016 г.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161934"/>
              </p:ext>
            </p:extLst>
          </p:nvPr>
        </p:nvGraphicFramePr>
        <p:xfrm>
          <a:off x="323529" y="2276872"/>
          <a:ext cx="8496942" cy="395511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832314"/>
                <a:gridCol w="2832314"/>
                <a:gridCol w="2832314"/>
              </a:tblGrid>
              <a:tr h="1156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Территория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Размер средней заработной платы среднего медперсонала (в тыс. руб.)  и соотношение с размером средней заработной платы младшего медицинского персонала (в 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Размер средней заработной платы младшего медперсонала (в тыс. руб.)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96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Российская Федерация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</a:rPr>
                        <a:t>28,2</a:t>
                      </a:r>
                      <a:r>
                        <a:rPr lang="ru-RU" sz="1800" b="1" dirty="0" smtClean="0">
                          <a:effectLst/>
                        </a:rPr>
                        <a:t>    </a:t>
                      </a:r>
                      <a:r>
                        <a:rPr lang="ru-RU" sz="28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(152,8%)</a:t>
                      </a:r>
                      <a:endParaRPr lang="ru-RU" sz="28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</a:rPr>
                        <a:t>18,4</a:t>
                      </a:r>
                      <a:endParaRPr lang="ru-RU" sz="2000" b="1" dirty="0" smtClean="0"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</a:tr>
              <a:tr h="532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г. Москва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</a:rPr>
                        <a:t>57,9</a:t>
                      </a:r>
                      <a:r>
                        <a:rPr lang="ru-RU" sz="1800" b="1" dirty="0" smtClean="0">
                          <a:effectLst/>
                        </a:rPr>
                        <a:t>    </a:t>
                      </a:r>
                      <a:r>
                        <a:rPr lang="ru-RU" sz="2800" b="1" dirty="0" smtClean="0">
                          <a:solidFill>
                            <a:srgbClr val="00B050"/>
                          </a:solidFill>
                          <a:effectLst/>
                        </a:rPr>
                        <a:t>(166,4%)</a:t>
                      </a:r>
                      <a:endParaRPr lang="ru-RU" sz="2800" b="1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/>
                        </a:rPr>
                        <a:t>34,8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540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Московская область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</a:rPr>
                        <a:t>37,9</a:t>
                      </a:r>
                      <a:r>
                        <a:rPr lang="ru-RU" sz="1800" b="1" dirty="0" smtClean="0">
                          <a:effectLst/>
                        </a:rPr>
                        <a:t>   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</a:rPr>
                        <a:t>(131,7%)</a:t>
                      </a:r>
                      <a:endParaRPr lang="ru-RU" sz="28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/>
                        </a:rPr>
                        <a:t>28,8</a:t>
                      </a:r>
                      <a:endParaRPr lang="ru-RU" sz="20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3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29552474"/>
              </p:ext>
            </p:extLst>
          </p:nvPr>
        </p:nvGraphicFramePr>
        <p:xfrm>
          <a:off x="323528" y="1196752"/>
          <a:ext cx="8064896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116632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нарушений законодательства по оплате труда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3210B0-E45A-49E5-9A7C-A4888327A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" fill="hold"/>
                                        <p:tgtEl>
                                          <p:spTgt spid="4">
                                            <p:graphicEl>
                                              <a:dgm id="{EA3210B0-E45A-49E5-9A7C-A4888327A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4">
                                            <p:graphicEl>
                                              <a:dgm id="{EA3210B0-E45A-49E5-9A7C-A4888327A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D24D10-73D2-4E95-98DD-2B2C7D25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>
                                            <p:graphicEl>
                                              <a:dgm id="{41D24D10-73D2-4E95-98DD-2B2C7D25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>
                                            <p:graphicEl>
                                              <a:dgm id="{41D24D10-73D2-4E95-98DD-2B2C7D258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9800F-4DD2-4A67-A2AE-4FDE6DED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" fill="hold"/>
                                        <p:tgtEl>
                                          <p:spTgt spid="4">
                                            <p:graphicEl>
                                              <a:dgm id="{CA89800F-4DD2-4A67-A2AE-4FDE6DED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4">
                                            <p:graphicEl>
                                              <a:dgm id="{CA89800F-4DD2-4A67-A2AE-4FDE6DED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4C008-9B9A-43FE-92D0-C061C2EB8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" fill="hold"/>
                                        <p:tgtEl>
                                          <p:spTgt spid="4">
                                            <p:graphicEl>
                                              <a:dgm id="{73B4C008-9B9A-43FE-92D0-C061C2EB8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4">
                                            <p:graphicEl>
                                              <a:dgm id="{73B4C008-9B9A-43FE-92D0-C061C2EB8D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2678F-8F19-45A7-9777-B797659ED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" fill="hold"/>
                                        <p:tgtEl>
                                          <p:spTgt spid="4">
                                            <p:graphicEl>
                                              <a:dgm id="{4EE2678F-8F19-45A7-9777-B797659ED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4">
                                            <p:graphicEl>
                                              <a:dgm id="{4EE2678F-8F19-45A7-9777-B797659ED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B99425-FE2D-417F-8F96-A32BBC7B6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4">
                                            <p:graphicEl>
                                              <a:dgm id="{BAB99425-FE2D-417F-8F96-A32BBC7B6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4">
                                            <p:graphicEl>
                                              <a:dgm id="{BAB99425-FE2D-417F-8F96-A32BBC7B6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E9F9E1-FAB3-4AC8-8B87-EDD224399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" fill="hold"/>
                                        <p:tgtEl>
                                          <p:spTgt spid="4">
                                            <p:graphicEl>
                                              <a:dgm id="{5DE9F9E1-FAB3-4AC8-8B87-EDD224399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4">
                                            <p:graphicEl>
                                              <a:dgm id="{5DE9F9E1-FAB3-4AC8-8B87-EDD224399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490004-55E1-443C-9B27-4F250EEA8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" fill="hold"/>
                                        <p:tgtEl>
                                          <p:spTgt spid="4">
                                            <p:graphicEl>
                                              <a:dgm id="{BE490004-55E1-443C-9B27-4F250EEA8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" fill="hold"/>
                                        <p:tgtEl>
                                          <p:spTgt spid="4">
                                            <p:graphicEl>
                                              <a:dgm id="{BE490004-55E1-443C-9B27-4F250EEA8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B6E609-B1F6-4AD3-B595-3C519B2F3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" fill="hold"/>
                                        <p:tgtEl>
                                          <p:spTgt spid="4">
                                            <p:graphicEl>
                                              <a:dgm id="{39B6E609-B1F6-4AD3-B595-3C519B2F3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4">
                                            <p:graphicEl>
                                              <a:dgm id="{39B6E609-B1F6-4AD3-B595-3C519B2F3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Server\пленумы\МООПРЗРФ\Архив картинок\gbcmvj\Мониторинг по зарплате на Пленум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64" y="216225"/>
            <a:ext cx="4496892" cy="643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Server\пленумы\МООПРЗРФ\Архив картинок\gbcmvj\Мониторинг по зарплате на Пленум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463977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2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505" y="836712"/>
            <a:ext cx="878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Нарушение права работников на повышение оплаты труда за работу во вредных условиях труда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617620"/>
              </p:ext>
            </p:extLst>
          </p:nvPr>
        </p:nvGraphicFramePr>
        <p:xfrm>
          <a:off x="179513" y="1942966"/>
          <a:ext cx="8784976" cy="4326111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3737159"/>
                <a:gridCol w="5047817"/>
              </a:tblGrid>
              <a:tr h="1929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</a:rPr>
                        <a:t>Основание установления вредных условий труда на рабочем месте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</a:rPr>
                        <a:t>Кол-во работников, которым не установлена повышенная оплата труда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7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effectLst/>
                        </a:rPr>
                        <a:t>СОУТ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</a:rPr>
                        <a:t>45140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7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АРМ 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 smtClean="0">
                          <a:effectLst/>
                        </a:rPr>
                        <a:t>16412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77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>
                          <a:solidFill>
                            <a:schemeClr val="tx1"/>
                          </a:solidFill>
                          <a:effectLst/>
                        </a:rPr>
                        <a:t>Итого нарушений  </a:t>
                      </a:r>
                      <a:r>
                        <a:rPr lang="ru-RU" sz="4400" dirty="0" smtClean="0">
                          <a:solidFill>
                            <a:srgbClr val="C00000"/>
                          </a:solidFill>
                          <a:effectLst/>
                        </a:rPr>
                        <a:t>61552</a:t>
                      </a:r>
                      <a:endParaRPr lang="ru-RU" sz="44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505" y="188640"/>
            <a:ext cx="9109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*Данные мониторинга, представленные на Пленуме в декабре 2016 года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Server\пленумы\МООПРЗРФ\Архив картинок\gbcmvj\Для слайда Информационное письмо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51496"/>
            <a:ext cx="4032448" cy="587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erver\пленумы\МООПРЗРФ\Архив картинок\gbcmvj\Для слайда Информационное письмо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6883"/>
            <a:ext cx="3984291" cy="580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Server\пленумы\МООПРЗРФ\Архив картинок\gbcmvj\Письмо МЗ МО и МООПРЗ РФ 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" y="188640"/>
            <a:ext cx="4561105" cy="643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2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11234930"/>
              </p:ext>
            </p:extLst>
          </p:nvPr>
        </p:nvGraphicFramePr>
        <p:xfrm>
          <a:off x="19968" y="476672"/>
          <a:ext cx="8928992" cy="6494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95936" y="0"/>
            <a:ext cx="51480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Утверждено постановлением Правительства</a:t>
            </a:r>
            <a:br>
              <a:rPr lang="ru-RU" b="1" dirty="0" smtClean="0"/>
            </a:br>
            <a:r>
              <a:rPr lang="ru-RU" b="1" dirty="0" smtClean="0"/>
              <a:t>Московской области от 3 июля 2007 г. N 483/23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800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24FE98-3511-4A4F-BA40-16D3CEDEA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>
                                            <p:graphicEl>
                                              <a:dgm id="{D224FE98-3511-4A4F-BA40-16D3CEDEA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E6F3C9-0FC0-4A5F-A511-E0F60C4E2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">
                                            <p:graphicEl>
                                              <a:dgm id="{82E6F3C9-0FC0-4A5F-A511-E0F60C4E2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9B4275-18DC-42EA-81C1-9B14D050A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">
                                            <p:graphicEl>
                                              <a:dgm id="{D29B4275-18DC-42EA-81C1-9B14D050A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инфо\солидарность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11945" r="4334" b="42181"/>
          <a:stretch/>
        </p:blipFill>
        <p:spPr bwMode="auto">
          <a:xfrm>
            <a:off x="611559" y="1628800"/>
            <a:ext cx="7892405" cy="597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газета солидарность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2" b="24043"/>
          <a:stretch/>
        </p:blipFill>
        <p:spPr bwMode="auto">
          <a:xfrm>
            <a:off x="251520" y="260648"/>
            <a:ext cx="5725976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046600"/>
              </p:ext>
            </p:extLst>
          </p:nvPr>
        </p:nvGraphicFramePr>
        <p:xfrm>
          <a:off x="179512" y="947629"/>
          <a:ext cx="8784975" cy="5780972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464496"/>
                <a:gridCol w="4320479"/>
              </a:tblGrid>
              <a:tr h="576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C00000"/>
                          </a:solidFill>
                          <a:effectLst/>
                        </a:rPr>
                        <a:t>Большинство медицинских организаций </a:t>
                      </a: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Управления координации №1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«Шаховская центральная районная больница»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</a:tr>
              <a:tr h="343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«Воскресенская районная больница № 2»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 err="1">
                          <a:solidFill>
                            <a:srgbClr val="002060"/>
                          </a:solidFill>
                          <a:effectLst/>
                        </a:rPr>
                        <a:t>Рошальская</a:t>
                      </a: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 городская больница»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3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«Коломенская центральная районная больница»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 err="1">
                          <a:solidFill>
                            <a:srgbClr val="C00000"/>
                          </a:solidFill>
                          <a:effectLst/>
                        </a:rPr>
                        <a:t>Химкинская</a:t>
                      </a: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 центральная клиническая больница»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</a:tr>
              <a:tr h="4278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«Люберецкая станция скорой медицинской помощи»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«Дубненская городская больница»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6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 err="1">
                          <a:solidFill>
                            <a:srgbClr val="C00000"/>
                          </a:solidFill>
                          <a:effectLst/>
                        </a:rPr>
                        <a:t>Мытищинская</a:t>
                      </a: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 городская поликлиника № 5»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 err="1">
                          <a:solidFill>
                            <a:srgbClr val="C00000"/>
                          </a:solidFill>
                          <a:effectLst/>
                        </a:rPr>
                        <a:t>Лобненская</a:t>
                      </a: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 центральная городская больница»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</a:tr>
              <a:tr h="4066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 err="1">
                          <a:solidFill>
                            <a:srgbClr val="002060"/>
                          </a:solidFill>
                          <a:effectLst/>
                        </a:rPr>
                        <a:t>Мытищинская</a:t>
                      </a: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 городская детская </a:t>
                      </a:r>
                      <a:endParaRPr lang="ru-RU" sz="15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2060"/>
                          </a:solidFill>
                          <a:effectLst/>
                        </a:rPr>
                        <a:t>поликлиника </a:t>
                      </a: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№ 3»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«Домодедовская центральная городская больница»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3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«Сергиево-Посадская районная больница»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«Московская областная станция переливания крови»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</a:tr>
              <a:tr h="343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«Клинская городская больница»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«Московский областной онкологический диспансер»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8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«Клинская стоматологическая поликлиника»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 err="1">
                          <a:solidFill>
                            <a:srgbClr val="C00000"/>
                          </a:solidFill>
                          <a:effectLst/>
                        </a:rPr>
                        <a:t>Балашихинская</a:t>
                      </a: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 городская больница  им. А.М. </a:t>
                      </a:r>
                      <a:r>
                        <a:rPr lang="ru-RU" sz="1500" b="1" dirty="0" err="1">
                          <a:solidFill>
                            <a:srgbClr val="C00000"/>
                          </a:solidFill>
                          <a:effectLst/>
                        </a:rPr>
                        <a:t>Дегонского</a:t>
                      </a: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</a:tr>
              <a:tr h="283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«Московский областной госпиталь для ветеранов войн»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 err="1">
                          <a:solidFill>
                            <a:srgbClr val="002060"/>
                          </a:solidFill>
                          <a:effectLst/>
                        </a:rPr>
                        <a:t>Уваровская</a:t>
                      </a: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 районная больница»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430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C00000"/>
                          </a:solidFill>
                          <a:effectLst/>
                        </a:rPr>
                        <a:t>«Волоколамская центральная районная больница»</a:t>
                      </a:r>
                      <a:endParaRPr lang="ru-RU" sz="15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effectLst/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C00000"/>
                          </a:solidFill>
                          <a:effectLst/>
                        </a:rPr>
                        <a:t>«Психиатрическая больница № 24»</a:t>
                      </a:r>
                      <a:endParaRPr lang="ru-RU" sz="15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lt1">
                        <a:alpha val="70000"/>
                      </a:schemeClr>
                    </a:solidFill>
                  </a:tcPr>
                </a:tc>
              </a:tr>
              <a:tr h="3092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</a:rPr>
                        <a:t>«Лотошинская центральная районная больница»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11663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организации, которые производят выплаты по пунктам 3.3. и 3.4. Положения об оплате труда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11560" y="692696"/>
            <a:ext cx="7848872" cy="5040560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размера доплаты за работу в ночное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(нарушение пункта 4.1.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об оплате труда работников государственных учреждений здравоохранения Московской области, утвержденного постановлением Правительства Московской области от 03.07.2007г. №483/23)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1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11560" y="548680"/>
            <a:ext cx="7992888" cy="5976664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Неповышение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окладов на 25% специалистам и руководителям, работающим в сельских населенных пунктах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пункта 3.2. Положения об оплате труда работников государственных учреждений здравоохранения Московской области, утвержденного постановлением Правительства Московской области от 03.07.2007г. №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483/23)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9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251520" y="260648"/>
            <a:ext cx="8712968" cy="6336704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Неустановление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доплат работникам, оказывающим медицинскую помощь больным СПИДом и ВИЧ-инфицированным, за фактически затраченное время на оказание медицинской помощи и непосредственное обслуживание таких больных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пункта 3.3., абзаца третьего пункта 4.7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Положения об оплате труда работников государственных учреждений здравоохранения Московской области, утвержденного постановлением Правительства Московской области от 03.07.2007г. №483/23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Приложений 2 и 5 к Приказу Минздрава Московской области от 24.08.2007г. №242);</a:t>
            </a:r>
          </a:p>
        </p:txBody>
      </p:sp>
    </p:spTree>
    <p:extLst>
      <p:ext uri="{BB962C8B-B14F-4D97-AF65-F5344CB8AC3E}">
        <p14:creationId xmlns:p14="http://schemas.microsoft.com/office/powerpoint/2010/main" val="31589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591546" y="188640"/>
            <a:ext cx="7848872" cy="6552728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меньшем размере, чем это предусмотрено в нормативном правовом документе, доплаты за напряженный труд младшему медицинскому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персоналу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(нарушение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4.12.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об оплате труда работников государственных учреждений здравоохранения Московской области, утвержденного постановлением Правительства Московской области от 03.07.2007г. №483/23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6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51385" y="188640"/>
            <a:ext cx="7848872" cy="6480720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выплата работникам видов стимулирующих выплат, не предусмотренных нормативными правовыми актами Московской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пункта 5.2.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об оплате труда работников государственных учреждений здравоохранения Московской области, утвержденного постановлением Правительства Московской области от 03.07.2007г. №483/23)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47565" y="692696"/>
            <a:ext cx="7848872" cy="5616624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арушения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оформлении и оплате дополнительной работы, выполняемой работником по поручению работодателя в то же самое время, когда он выполняет работу по основной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(совмещение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 (должностей), увеличение объема работы, расширение зоны обслуживания) (нарушение статей 60.2. и 151 Трудового Кодекса РФ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323528" y="188640"/>
            <a:ext cx="8424936" cy="640871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тсутствие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учреждениях здравоохранения правил (критериев) для установления должностных окладов в пределах диапазона окладов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пункта 2.3.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об оплате труда работников государственных учреждений здравоохранения Московской области, утвержденного постановлением Правительства Московской области от 03.07.2007г. №483/23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неправомерное изменение установленных размеров должностных окладов при повышении должностных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окладов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614426" y="1556792"/>
            <a:ext cx="7848872" cy="4104456"/>
          </a:xfrm>
          <a:prstGeom prst="flowChartAlternateProcess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учреждениях здравоохранения тарификационных списков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Приложения 3 к приказу Минздрава Московской области №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090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668" y="260648"/>
            <a:ext cx="9123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В соответствии </a:t>
            </a:r>
            <a:r>
              <a:rPr lang="ru-RU" sz="3200" b="1" dirty="0">
                <a:solidFill>
                  <a:srgbClr val="C00000"/>
                </a:solidFill>
              </a:rPr>
              <a:t>с ч. 6 ст. 27 Федерального закона № </a:t>
            </a:r>
            <a:r>
              <a:rPr lang="ru-RU" sz="3200" b="1" dirty="0" smtClean="0">
                <a:solidFill>
                  <a:srgbClr val="C00000"/>
                </a:solidFill>
              </a:rPr>
              <a:t>426-ФЗ СОУТ должна быть проведена на всех рабочих местах до конца 2018 года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86906681"/>
              </p:ext>
            </p:extLst>
          </p:nvPr>
        </p:nvGraphicFramePr>
        <p:xfrm>
          <a:off x="179512" y="1988840"/>
          <a:ext cx="88569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88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96B6F3-19C4-4ECA-85CD-9FB636D4C8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1296B6F3-19C4-4ECA-85CD-9FB636D4C8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C81CEA-AF60-4277-A4CB-474E2DEBD7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C9C81CEA-AF60-4277-A4CB-474E2DEBD7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391952-9A26-4E29-8D55-CC38ACD86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FF391952-9A26-4E29-8D55-CC38ACD86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353B1C-03FB-42C6-BE72-86FBFEDC6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F8353B1C-03FB-42C6-BE72-86FBFEDC6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4033C1-975C-4746-AA16-301FB075A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4A4033C1-975C-4746-AA16-301FB075AB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368CB4-7023-42CF-8D9B-6747E5C365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80368CB4-7023-42CF-8D9B-6747E5C365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43260" y="669739"/>
            <a:ext cx="6192688" cy="4314080"/>
          </a:xfrm>
          <a:prstGeom prst="wedgeRoundRectCallout">
            <a:avLst>
              <a:gd name="adj1" fmla="val 35672"/>
              <a:gd name="adj2" fmla="val 5622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«Должен отметить, что несмотря на известные ограничения, в том числе, внешние, экономики  России стабилизируется. Она можно сказать вышла из рецессии, набирает обороты».</a:t>
            </a:r>
          </a:p>
          <a:p>
            <a:pPr algn="ctr"/>
            <a:endParaRPr lang="ru-RU" dirty="0"/>
          </a:p>
          <a:p>
            <a:r>
              <a:rPr lang="ru-RU" sz="2000" dirty="0" smtClean="0">
                <a:cs typeface="Times New Roman" panose="02020603050405020304" pitchFamily="18" charset="0"/>
              </a:rPr>
              <a:t>На встрече с бизнес-сообществом 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         21.09.2017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pic>
        <p:nvPicPr>
          <p:cNvPr id="1027" name="Picture 3" descr="\\Server\пленумы\МООПРЗРФ\2017\V Пленум\Презентация\vladimir_putin_PNG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81287"/>
            <a:ext cx="5772189" cy="379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601928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Владимир Путин</a:t>
            </a:r>
            <a:endParaRPr lang="ru-RU" b="1" dirty="0"/>
          </a:p>
          <a:p>
            <a:pPr algn="r"/>
            <a:r>
              <a:rPr lang="ru-RU" dirty="0" smtClean="0"/>
              <a:t>- Президент 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060" y="182006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персонала в государственных учреждениях здравоохранения в 2012-2017 г.г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(в тыс. руб.)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90" y="1412776"/>
            <a:ext cx="867529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6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r="5678"/>
          <a:stretch/>
        </p:blipFill>
        <p:spPr bwMode="auto">
          <a:xfrm>
            <a:off x="22" y="8049"/>
            <a:ext cx="91585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6506" y="774665"/>
            <a:ext cx="9185019" cy="1938992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/>
              <a:t>Размер МРОТ</a:t>
            </a:r>
          </a:p>
          <a:p>
            <a:r>
              <a:rPr lang="ru-RU" sz="4000" b="1" dirty="0" smtClean="0"/>
              <a:t>в Российской Федерации – 7800 рублей</a:t>
            </a:r>
          </a:p>
          <a:p>
            <a:r>
              <a:rPr lang="ru-RU" sz="4000" b="1" dirty="0" smtClean="0"/>
              <a:t>( с 01.07.2017 года)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933056"/>
            <a:ext cx="9173028" cy="1938992"/>
          </a:xfrm>
          <a:prstGeom prst="rect">
            <a:avLst/>
          </a:prstGeom>
          <a:solidFill>
            <a:schemeClr val="dk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/>
              <a:t>Размер МРОТ</a:t>
            </a:r>
          </a:p>
          <a:p>
            <a:r>
              <a:rPr lang="ru-RU" sz="4000" b="1" dirty="0" smtClean="0"/>
              <a:t>в Московской области – 13750 рублей</a:t>
            </a:r>
          </a:p>
          <a:p>
            <a:r>
              <a:rPr lang="ru-RU" sz="4000" b="1" dirty="0" smtClean="0"/>
              <a:t>( с 01.12.2016 года)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5229200"/>
            <a:ext cx="2520280" cy="1384995"/>
          </a:xfrm>
          <a:prstGeom prst="rect">
            <a:avLst/>
          </a:prstGeom>
          <a:ln w="635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Превышает прожиточный минимум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204864"/>
            <a:ext cx="2520280" cy="1384995"/>
          </a:xfrm>
          <a:prstGeom prst="rect">
            <a:avLst/>
          </a:prstGeom>
          <a:ln w="635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достигает прожиточного минимума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858" y="87015"/>
            <a:ext cx="9162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Социальная ипотека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711587"/>
            <a:ext cx="3384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В 2017 году </a:t>
            </a:r>
            <a:r>
              <a:rPr lang="ru-RU" sz="3600" b="1" dirty="0" smtClean="0">
                <a:solidFill>
                  <a:srgbClr val="C00000"/>
                </a:solidFill>
              </a:rPr>
              <a:t>287 врачей </a:t>
            </a:r>
            <a:r>
              <a:rPr lang="ru-RU" sz="3600" dirty="0" smtClean="0"/>
              <a:t>получат жилищные</a:t>
            </a:r>
          </a:p>
          <a:p>
            <a:r>
              <a:rPr lang="ru-RU" sz="3600" dirty="0" smtClean="0"/>
              <a:t>сертификаты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1587"/>
            <a:ext cx="5132296" cy="2153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8" y="3717032"/>
            <a:ext cx="8460432" cy="289426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8400"/>
            <a:ext cx="8532440" cy="47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81865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www.medicalprof.ru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238" y="188640"/>
            <a:ext cx="8340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Продолжив  </a:t>
            </a:r>
            <a:r>
              <a:rPr lang="ru-RU" sz="2800" b="1" dirty="0">
                <a:solidFill>
                  <a:srgbClr val="C00000"/>
                </a:solidFill>
              </a:rPr>
              <a:t>работу </a:t>
            </a:r>
            <a:r>
              <a:rPr lang="ru-RU" sz="2800" b="1" dirty="0" smtClean="0">
                <a:solidFill>
                  <a:srgbClr val="C00000"/>
                </a:solidFill>
              </a:rPr>
              <a:t>с исполнительной властью </a:t>
            </a:r>
            <a:r>
              <a:rPr lang="ru-RU" sz="2800" b="1" dirty="0">
                <a:solidFill>
                  <a:srgbClr val="C00000"/>
                </a:solidFill>
              </a:rPr>
              <a:t>ПРОФСОЮЗ добился </a:t>
            </a:r>
            <a:r>
              <a:rPr lang="ru-RU" sz="2800" b="1" dirty="0" smtClean="0">
                <a:solidFill>
                  <a:srgbClr val="C00000"/>
                </a:solidFill>
              </a:rPr>
              <a:t>принятия: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71470551"/>
              </p:ext>
            </p:extLst>
          </p:nvPr>
        </p:nvGraphicFramePr>
        <p:xfrm>
          <a:off x="192238" y="1268760"/>
          <a:ext cx="862823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708920"/>
            <a:ext cx="5400675" cy="351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 flipH="1">
            <a:off x="467544" y="312330"/>
            <a:ext cx="81369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очень надеемся, что областной бюджет найдет возможность погасить кредиторскую задолженность государственных учреждений здравоохранения Московской области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13088" y="3632423"/>
            <a:ext cx="91846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4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877272"/>
            <a:ext cx="2335213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mblema-Profsou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905" y="1052736"/>
            <a:ext cx="4188702" cy="2448272"/>
          </a:xfrm>
          <a:prstGeom prst="rect">
            <a:avLst/>
          </a:prstGeom>
          <a:noFill/>
          <a:effectLst>
            <a:outerShdw dist="28398" dir="3806097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99051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5679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областной комитет профсоюза работников здравоохранения РФ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Emblema-Profsou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769" y="-216510"/>
            <a:ext cx="3534035" cy="206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514" y="4149080"/>
            <a:ext cx="91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ПЛЕНУМ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77" y="6093296"/>
            <a:ext cx="9129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ноября 2017 г.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05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:\инфо\ЦК Плену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3" y="2301407"/>
            <a:ext cx="3851630" cy="256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инфо\Конгресс Мед Пала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09667"/>
            <a:ext cx="3654298" cy="259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023" y="5373216"/>
            <a:ext cx="851644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Отечественное здравоохранение недофинансировано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 раза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395537" y="332656"/>
            <a:ext cx="3688116" cy="1728192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Пленум ЦК Профсоюза работников здравоохранения РФ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4932040" y="332656"/>
            <a:ext cx="3654298" cy="1675656"/>
          </a:xfrm>
          <a:prstGeom prst="wedgeRectCallout">
            <a:avLst>
              <a:gd name="adj1" fmla="val 23063"/>
              <a:gd name="adj2" fmla="val 6690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Конгресс Национальной медицинской палаты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«Российское здравоохранение сегодня: проблемы и пути решения»</a:t>
            </a:r>
          </a:p>
        </p:txBody>
      </p:sp>
    </p:spTree>
    <p:extLst>
      <p:ext uri="{BB962C8B-B14F-4D97-AF65-F5344CB8AC3E}">
        <p14:creationId xmlns:p14="http://schemas.microsoft.com/office/powerpoint/2010/main" val="7367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41084" r="28331" b="12096"/>
          <a:stretch/>
        </p:blipFill>
        <p:spPr bwMode="auto">
          <a:xfrm>
            <a:off x="256444" y="4363886"/>
            <a:ext cx="3379452" cy="235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ВВП и доля расходов консолидированного бюджета на здравоохранение в ВВП , 2012-2019 г.г., %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19524136"/>
              </p:ext>
            </p:extLst>
          </p:nvPr>
        </p:nvGraphicFramePr>
        <p:xfrm>
          <a:off x="0" y="1397000"/>
          <a:ext cx="8964488" cy="289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67944" y="564152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служба государственной статистики, Министерство экономического развития РФ, ФФОМС, анализ КПМГ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>
        <p:bldSub>
          <a:bldChart bld="series"/>
        </p:bldSub>
      </p:bldGraphic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ртинки по запросу путин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9177"/>
            <a:ext cx="30861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Server\пленумы\МООПРЗРФ\2017\V Пленум\Презентация\Архив V\РОшаль Леонид p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r="8649" b="3046"/>
          <a:stretch/>
        </p:blipFill>
        <p:spPr bwMode="auto">
          <a:xfrm>
            <a:off x="5796136" y="209177"/>
            <a:ext cx="3017102" cy="275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298" y="2636912"/>
            <a:ext cx="8273686" cy="3539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прогнозируется выход экономики РФ из рецессии, однако темпы роста ВВП в ближайшие годы сохраняться на низком уровне.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Планируется, что расходы на здравоохранение от ВВП составят 3,5-3,6 %.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Конгресс НМП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ЦК Профсоюза работников здравоохранения РФ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просят увеличить расходы на здравоохранение до 5 % от ВВП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Emblema-Profsou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4983" y="427273"/>
            <a:ext cx="3534035" cy="206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86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74106"/>
            <a:ext cx="3214315" cy="394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755576" y="908720"/>
            <a:ext cx="5256584" cy="3453677"/>
          </a:xfrm>
          <a:prstGeom prst="wedgeRoundRectCallout">
            <a:avLst>
              <a:gd name="adj1" fmla="val 37079"/>
              <a:gd name="adj2" fmla="val 5882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 на содержание СМО уходит до 14 % финансовых средств выделяемых на здравоохранение …»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880" y="6038591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Татьяна Голикова</a:t>
            </a:r>
          </a:p>
          <a:p>
            <a:pPr algn="r"/>
            <a:r>
              <a:rPr lang="ru-RU" dirty="0" smtClean="0"/>
              <a:t>- руководитель Счетной палаты 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1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Server\пленумы\МООПРЗРФ\Архив картинок\Рисунок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8239"/>
          <a:stretch/>
        </p:blipFill>
        <p:spPr bwMode="auto">
          <a:xfrm>
            <a:off x="0" y="0"/>
            <a:ext cx="9144000" cy="68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состояния и уровня оценки труда работников сферы здравоохранения в современных условиях рассмотрены на очередном Пленуме Центрального комитета Профсоюза</a:t>
            </a:r>
          </a:p>
        </p:txBody>
      </p:sp>
      <p:pic>
        <p:nvPicPr>
          <p:cNvPr id="8196" name="Picture 4" descr="http://www.przrf.ru/upload/imagelib/2.2.__Meropriyatiya/G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10968"/>
            <a:ext cx="302433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3419872" y="2276872"/>
            <a:ext cx="5400600" cy="18002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обстоятельным докладом по основному вопросу пленума «О состоянии и уровне оценки труда работников сферы здравоохранения в современных условиях» выступил заместитель председателя Профсоюза Г.А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Щербаков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293096"/>
            <a:ext cx="8784976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охарактеризовал ход реализации Указа Президента РФ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7 мая 2012 года и те проблемы, которые связанны с выполнением целевых показателей региональных «дорожных карт», особо обратив внимание участников форума на необходимость разъяснения членам Профсоюза смысла новаций в сфере оплаты, организации труда работников здравоохранения.</a:t>
            </a:r>
          </a:p>
        </p:txBody>
      </p:sp>
    </p:spTree>
    <p:extLst>
      <p:ext uri="{BB962C8B-B14F-4D97-AF65-F5344CB8AC3E}">
        <p14:creationId xmlns:p14="http://schemas.microsoft.com/office/powerpoint/2010/main" val="33087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2027</Words>
  <Application>Microsoft Office PowerPoint</Application>
  <PresentationFormat>Экран (4:3)</PresentationFormat>
  <Paragraphs>275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131</cp:revision>
  <dcterms:created xsi:type="dcterms:W3CDTF">2017-11-17T11:29:59Z</dcterms:created>
  <dcterms:modified xsi:type="dcterms:W3CDTF">2017-11-27T06:11:27Z</dcterms:modified>
</cp:coreProperties>
</file>