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7" r:id="rId2"/>
    <p:sldId id="274" r:id="rId3"/>
    <p:sldId id="275" r:id="rId4"/>
    <p:sldId id="276" r:id="rId5"/>
    <p:sldId id="260" r:id="rId6"/>
    <p:sldId id="259" r:id="rId7"/>
    <p:sldId id="264" r:id="rId8"/>
    <p:sldId id="262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alprof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5276" y="1916832"/>
            <a:ext cx="80511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ОТЧЕТ</a:t>
            </a:r>
            <a:endParaRPr lang="ru-RU" altLang="ru-RU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 правозащитной работе </a:t>
            </a:r>
            <a:r>
              <a:rPr lang="ru-RU" alt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первичной </a:t>
            </a:r>
            <a:r>
              <a:rPr lang="ru-RU" alt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профсоюзной </a:t>
            </a:r>
            <a:r>
              <a:rPr lang="ru-RU" alt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организации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2018 году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48680"/>
            <a:ext cx="7776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ПДС 29.11.2018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1351" y="4920952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Мочалова Татьяна Николаевна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отделом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защиты МОК ПРЗ РФ,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инспектор труда ЦК Профсоюза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Московской области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8-499-138-03-61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1266548"/>
              </p:ext>
            </p:extLst>
          </p:nvPr>
        </p:nvGraphicFramePr>
        <p:xfrm>
          <a:off x="251520" y="620688"/>
          <a:ext cx="8568952" cy="54726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4657"/>
                <a:gridCol w="3882599"/>
                <a:gridCol w="871605"/>
                <a:gridCol w="3260091"/>
              </a:tblGrid>
              <a:tr h="2576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5.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Количество рассмотренных профкомом проектов приказов о привлечении работников к сверхурочной работе или работе в выходные дни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216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Указать какие выявлены нарушения (в случае наличия)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5.1.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Количество случаев, когда профком не согласился с решением работодателя в связи с нарушением трудового законодательства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6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5.2.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Количество случаев, когда работодатель устранил выявленные нарушения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9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1125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требованию профкома устранено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нарушения оплаты труда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работу в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выходные дни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457200" indent="-457200" algn="just">
              <a:spcBef>
                <a:spcPts val="0"/>
              </a:spcBef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профкомами рассмотрено 216 проектов приказов (нарушений 2)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9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7256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обращений в 2017 году,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из них 107 письменных и 7149 устных</a:t>
            </a:r>
            <a:endParaRPr lang="ru-RU" sz="2800" b="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12749165"/>
              </p:ext>
            </p:extLst>
          </p:nvPr>
        </p:nvGraphicFramePr>
        <p:xfrm>
          <a:off x="539552" y="1052736"/>
          <a:ext cx="8229601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5043"/>
                <a:gridCol w="2915661"/>
                <a:gridCol w="1008112"/>
                <a:gridCol w="3970785"/>
              </a:tblGrid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Количество рассмотренных жалоб и других обращений членов профсоюза (письменных и устных)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7256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</a:rPr>
                        <a:t>Указать основные темы обращений и количество обратившихся работников, если обращения были коллективными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6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24936" cy="6525344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  <a:tabLst>
                <a:tab pos="441325" algn="l"/>
              </a:tabLst>
            </a:pP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	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- предоставление ежегодного дополнительного отпуска и повышение оплаты труда за работу во вредных и (или) опасных условиях труда;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	- порядок определения продолжительности ежегодного дополнительного отпуска работникам, занятым на работах с вредными и (или) опасными условиями труда, с учетом решения Верховного Суда РФ от 26.01.2017 № АКПИ16-1035;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	- порядок изменения режима работы структурного подразделения медицинской организации и как следствие изменение режима работы работников;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	- заключение с работниками медицинских организаций «эффективного контракта»;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	- порядок оплаты дополнительной работы за временно отсутствующего работника;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	- повышение должностного оклада за специфику труда и особый характер работы.</a:t>
            </a:r>
            <a:endParaRPr lang="ru-RU" sz="2000" b="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640" y="18864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/>
                <a:ea typeface="Times New Roman"/>
              </a:rPr>
              <a:t>Основная тематика обращений работников 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Times New Roman"/>
              </a:rPr>
              <a:t>в </a:t>
            </a:r>
            <a:r>
              <a:rPr lang="ru-RU" sz="2800" dirty="0">
                <a:latin typeface="Times New Roman"/>
                <a:ea typeface="Times New Roman"/>
              </a:rPr>
              <a:t>2017 году: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13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32965"/>
              </p:ext>
            </p:extLst>
          </p:nvPr>
        </p:nvGraphicFramePr>
        <p:xfrm>
          <a:off x="287015" y="332656"/>
          <a:ext cx="8677472" cy="57888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3291"/>
                <a:gridCol w="3950719"/>
                <a:gridCol w="1589678"/>
                <a:gridCol w="2713784"/>
              </a:tblGrid>
              <a:tr h="187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Times New Roman"/>
                        </a:rPr>
                        <a:t>Количество проведенных профсоюзных проверок соблюдения работодателем трудового законодательства, в том числе: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  <a:latin typeface="Times New Roman"/>
                          <a:ea typeface="Times New Roman"/>
                        </a:rPr>
                        <a:t>3645</a:t>
                      </a:r>
                      <a:r>
                        <a:rPr lang="ru-RU" sz="19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i="1" dirty="0">
                          <a:effectLst/>
                          <a:latin typeface="Times New Roman"/>
                          <a:ea typeface="Times New Roman"/>
                        </a:rPr>
                        <a:t>Указать какие выявлены нарушений (в случае наличия), а также нарушения, которые работодателем не устранены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7.1.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- по </a:t>
                      </a:r>
                      <a:r>
                        <a:rPr lang="ru-RU" sz="1900" dirty="0" smtClean="0">
                          <a:effectLst/>
                          <a:latin typeface="Times New Roman"/>
                          <a:ea typeface="Times New Roman"/>
                        </a:rPr>
                        <a:t>обращении </a:t>
                      </a: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членов профсоюза (письменным и устным)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7.2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- в соответствии с планом профкома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7.3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- тематическая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7.4.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Количество выявленных проверками нарушений трудового законодательства и иных нормативных правовых актов, условий коллективного договора, отраслевого соглашения при проведении проверок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b="1" i="0" dirty="0" smtClean="0">
                          <a:effectLst/>
                          <a:latin typeface="Times New Roman"/>
                          <a:ea typeface="Times New Roman"/>
                        </a:rPr>
                        <a:t>4734</a:t>
                      </a:r>
                      <a:r>
                        <a:rPr lang="ru-RU" sz="19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7.5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/>
                          <a:ea typeface="Times New Roman"/>
                        </a:rPr>
                        <a:t>Количество устраненных работодателем нарушений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  <a:latin typeface="Times New Roman"/>
                          <a:ea typeface="Times New Roman"/>
                        </a:rPr>
                        <a:t>4630</a:t>
                      </a:r>
                      <a:r>
                        <a:rPr lang="ru-RU" sz="19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78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55740"/>
              </p:ext>
            </p:extLst>
          </p:nvPr>
        </p:nvGraphicFramePr>
        <p:xfrm>
          <a:off x="467544" y="2276872"/>
          <a:ext cx="8157597" cy="1828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1"/>
                <a:gridCol w="4104456"/>
                <a:gridCol w="792089"/>
                <a:gridCol w="2901011"/>
              </a:tblGrid>
              <a:tr h="897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Количество случаев оказания помощи работникам-членам профсоюза в рассмотрении: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 трудовых споров в комиссии по трудовым спорам;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 трудовых и иных споров в судах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effectLst/>
                          <a:latin typeface="Times New Roman"/>
                          <a:ea typeface="Times New Roman"/>
                        </a:rPr>
                        <a:t>353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Указать требования работников и результаты их рассмотрения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4437112"/>
            <a:ext cx="8568952" cy="1143000"/>
          </a:xfrm>
        </p:spPr>
        <p:txBody>
          <a:bodyPr/>
          <a:lstStyle/>
          <a:p>
            <a:pPr marL="0" indent="0">
              <a:buNone/>
              <a:tabLst>
                <a:tab pos="274638" algn="l"/>
              </a:tabLst>
            </a:pPr>
            <a:r>
              <a:rPr lang="ru-RU" b="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*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4983 </a:t>
            </a:r>
            <a:r>
              <a:rPr lang="ru-RU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работников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2017 году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3317902"/>
              </p:ext>
            </p:extLst>
          </p:nvPr>
        </p:nvGraphicFramePr>
        <p:xfrm>
          <a:off x="467544" y="908720"/>
          <a:ext cx="8229600" cy="16459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5043"/>
                <a:gridCol w="2740084"/>
                <a:gridCol w="809818"/>
                <a:gridCol w="4344655"/>
              </a:tblGrid>
              <a:tr h="1110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Количество работников, которым с помощью Профсоюза восстановлены нарушенные права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32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3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</a:rPr>
                        <a:t>Пояснить все случаи восстановления нарушенных прав работников Если в результате восстановленных прав работнику были произведены выплаты, то размер их следует указать в пункте 8.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111" marR="56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0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532439" cy="1649120"/>
          </a:xfrm>
        </p:spPr>
        <p:txBody>
          <a:bodyPr>
            <a:noAutofit/>
          </a:bodyPr>
          <a:lstStyle/>
          <a:p>
            <a:pPr marL="90170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Расчет экономической эффективности оказания помощи в судах по пенсионным  делам производился в соответствии с п. 5 ст. 91 ГПК РФ по цене иска: «по искам о бессрочных или пожизненных платежах и выдачах, исходя из совокупности платежей и выдач за три года».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ru-RU" sz="2000" b="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76560125"/>
              </p:ext>
            </p:extLst>
          </p:nvPr>
        </p:nvGraphicFramePr>
        <p:xfrm>
          <a:off x="323528" y="332656"/>
          <a:ext cx="8229600" cy="17281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4056"/>
                <a:gridCol w="2571071"/>
                <a:gridCol w="1533385"/>
                <a:gridCol w="3621088"/>
              </a:tblGrid>
              <a:tr h="1728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Экономическая эффективность правозащитной работы (руб.)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36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3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</a:rPr>
                        <a:t>Привести подробный расчет экономической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эффективности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75656" y="4725144"/>
            <a:ext cx="6120680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60,27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млн. руб. в 2017 году</a:t>
            </a:r>
            <a:endParaRPr lang="ru-RU" sz="3200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63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289768"/>
          </a:xfrm>
        </p:spPr>
        <p:txBody>
          <a:bodyPr/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</a:rPr>
              <a:t>Планирование правозащитной работы </a:t>
            </a:r>
            <a:r>
              <a:rPr lang="ru-RU" sz="3200" b="1" dirty="0" smtClean="0">
                <a:latin typeface="Times New Roman"/>
                <a:ea typeface="Times New Roman"/>
              </a:rPr>
              <a:t>первичной </a:t>
            </a:r>
            <a:r>
              <a:rPr lang="ru-RU" sz="3200" b="1" dirty="0">
                <a:latin typeface="Times New Roman"/>
                <a:ea typeface="Times New Roman"/>
              </a:rPr>
              <a:t>профсоюзной </a:t>
            </a:r>
            <a:r>
              <a:rPr lang="ru-RU" sz="3200" b="1" dirty="0" smtClean="0">
                <a:latin typeface="Times New Roman"/>
                <a:ea typeface="Times New Roman"/>
              </a:rPr>
              <a:t>организации</a:t>
            </a: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в 2019 году </a:t>
            </a:r>
            <a:endParaRPr lang="ru-RU" sz="32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endParaRPr lang="ru-RU" sz="28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en-US" sz="3600" dirty="0" smtClean="0">
                <a:latin typeface="Times New Roman"/>
                <a:ea typeface="Times New Roman"/>
                <a:hlinkClick r:id="rId2"/>
              </a:rPr>
              <a:t>www.medicalprof.ru</a:t>
            </a:r>
            <a:r>
              <a:rPr lang="ru-RU" sz="3600" dirty="0" smtClean="0">
                <a:latin typeface="Times New Roman"/>
                <a:ea typeface="Times New Roman"/>
              </a:rPr>
              <a:t> </a:t>
            </a:r>
          </a:p>
          <a:p>
            <a:pPr marL="45720" indent="0" algn="ctr">
              <a:spcAft>
                <a:spcPts val="0"/>
              </a:spcAft>
              <a:buNone/>
            </a:pPr>
            <a:endParaRPr lang="ru-RU" sz="3600" dirty="0" smtClean="0">
              <a:latin typeface="Times New Roman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3600" dirty="0">
                <a:latin typeface="Times New Roman"/>
                <a:ea typeface="Times New Roman"/>
              </a:rPr>
              <a:t>р</a:t>
            </a:r>
            <a:r>
              <a:rPr lang="ru-RU" sz="3600" dirty="0" smtClean="0">
                <a:latin typeface="Times New Roman"/>
                <a:ea typeface="Times New Roman"/>
              </a:rPr>
              <a:t>аздел – Правовая  защита работников</a:t>
            </a:r>
            <a:endParaRPr lang="ru-RU" sz="3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22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36911"/>
            <a:ext cx="8784976" cy="266429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в 2018 году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тематических проверок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соблюдению норм трудового законодательства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девизом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законодательство на контроле Профсоюза»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9770"/>
            <a:ext cx="7488832" cy="228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2\Downloads\WhatsApp Image 2018-09-18 at 18.24.4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0"/>
            <a:ext cx="69847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8" y="722313"/>
            <a:ext cx="8784976" cy="583264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  <a:tabLst>
                <a:tab pos="441325" algn="l"/>
              </a:tabLst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	1.  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ПЕРЕЧЕНЬ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должностей работников, которым установлен ежегодный дополнительный оплачиваемый отпуск за работу с вредными условиями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труда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с указанием продолжительности такого отпуска (из коллективного договора);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	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2.  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ПЕРЕЧЕНЬ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должностей работников, занятых на работах с вредными и (или) опасными условиями труда (подклассы 3.3, 3.4), которым установлена в силу ст. 92 ТК РФ сокращенная продолжительность рабочего времени (из коллективного договора);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	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3. 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ПЕРЕЧЕНЬ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должностей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работников, занятых во вредных условиях труда, которым в силу ст. 147 ТК РФ и пункта 3.4 Постановление Правительства МО от 03.07.2007 N 483/23 "Об оплате труда работников государственных учреждений здравоохранения Московской области" установлен повышенный размер оплаты труда (не менее 4% должностного оклада). </a:t>
            </a:r>
            <a:endParaRPr lang="ru-RU" sz="2000" b="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6064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вместе с тематическим отчетом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65713"/>
              </p:ext>
            </p:extLst>
          </p:nvPr>
        </p:nvGraphicFramePr>
        <p:xfrm>
          <a:off x="467544" y="2348880"/>
          <a:ext cx="8085590" cy="27363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36731"/>
                <a:gridCol w="4547846"/>
                <a:gridCol w="936105"/>
                <a:gridCol w="1964908"/>
              </a:tblGrid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Количество работников организации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Количество работников – членов профсоюза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476672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ОТЧЕТ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вопросов)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805533"/>
              </p:ext>
            </p:extLst>
          </p:nvPr>
        </p:nvGraphicFramePr>
        <p:xfrm>
          <a:off x="179513" y="260648"/>
          <a:ext cx="8784974" cy="64015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4055"/>
                <a:gridCol w="3888432"/>
                <a:gridCol w="720080"/>
                <a:gridCol w="3672407"/>
              </a:tblGrid>
              <a:tr h="1763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Количество рассмотренных профкомом  проектов локальных нормативных актов с целью дачи по ним мотивированного мнения (ст. 372 ТК РФ)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1691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Указать наименования локальных нормативных актов и </a:t>
                      </a:r>
                      <a:r>
                        <a:rPr lang="ru-RU" sz="2000" b="1" i="1" dirty="0">
                          <a:effectLst/>
                          <a:latin typeface="Times New Roman"/>
                          <a:ea typeface="Times New Roman"/>
                        </a:rPr>
                        <a:t>причины разногласий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 (в случае наличия</a:t>
                      </a:r>
                      <a:r>
                        <a:rPr lang="ru-RU" sz="2000" i="1" dirty="0" smtClean="0">
                          <a:effectLst/>
                          <a:latin typeface="Times New Roman"/>
                          <a:ea typeface="Times New Roman"/>
                        </a:rPr>
                        <a:t>):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Сведения по протоколам профкома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Например,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1. График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отпусков</a:t>
                      </a: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на 2019 год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2. Изменения в Правила внутреннего трудового распорядка  - 1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3. Изменения в Положение об оплате труда (Положение  о стимулирующих выплатах) - 2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4. Инструкции по охране труда (20 шт.)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3.1.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  <a:latin typeface="Times New Roman"/>
                          <a:ea typeface="Times New Roman"/>
                        </a:rPr>
                        <a:t>Количество случаев, когда </a:t>
                      </a:r>
                      <a:r>
                        <a:rPr lang="ru-RU" sz="2000" b="1" baseline="0" dirty="0">
                          <a:effectLst/>
                          <a:latin typeface="Times New Roman"/>
                          <a:ea typeface="Times New Roman"/>
                        </a:rPr>
                        <a:t>профком</a:t>
                      </a:r>
                      <a:r>
                        <a:rPr lang="ru-RU" sz="20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baseline="0" dirty="0">
                          <a:effectLst/>
                          <a:latin typeface="Times New Roman"/>
                          <a:ea typeface="Times New Roman"/>
                        </a:rPr>
                        <a:t>не согласился </a:t>
                      </a:r>
                      <a:r>
                        <a:rPr lang="ru-RU" sz="2000" baseline="0" dirty="0">
                          <a:effectLst/>
                          <a:latin typeface="Times New Roman"/>
                          <a:ea typeface="Times New Roman"/>
                        </a:rPr>
                        <a:t>с проектом или с отдельными его положениями, либо дал предложения по его совершенствованию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3.2.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Количество случаев, когда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работодатель согласилс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я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 замечаниями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и предложениями профкома по проекту локального нормативного акта и внес в него требуемые изменения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496944" cy="5472608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Профкомы не согласились, например,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274638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необоснованным изменением режима работы медицинских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( ПВТР);</a:t>
            </a:r>
          </a:p>
          <a:p>
            <a:pPr marL="457200" indent="-274638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содержанием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локального нормативного акта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аттестации работников из числа немедицинского персонала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 marL="457200" indent="-274638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порядком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организации дежурств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врачей (ПВТР);</a:t>
            </a:r>
          </a:p>
          <a:p>
            <a:pPr marL="457200" indent="-274638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уменьшением и (или) отменой дополнительного отпуска за ненормированный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рабочий (ПВТР);</a:t>
            </a:r>
          </a:p>
          <a:p>
            <a:pPr marL="457200" indent="-274638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с графиком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отпусков в части установления продолжительности ежегодного основного оплачиваемого отпуска работникам-инвалидам (30 календарных дней вместо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28);</a:t>
            </a:r>
          </a:p>
          <a:p>
            <a:pPr marL="457200" indent="-274638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с содержанием инструкций по охране труда;</a:t>
            </a:r>
          </a:p>
          <a:p>
            <a:pPr marL="457200" indent="-274638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с формой расчетного листка  и др.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9036496" cy="1584176"/>
          </a:xfrm>
        </p:spPr>
        <p:txBody>
          <a:bodyPr>
            <a:normAutofit fontScale="90000"/>
          </a:bodyPr>
          <a:lstStyle/>
          <a:p>
            <a:pPr marL="182880" indent="0" algn="just">
              <a:buNone/>
            </a:pP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Всего  2017 году профкомами дано мнение по 1691 проекту 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(53 случая, когда профкомы не согласились с решением работодателя)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8218"/>
              </p:ext>
            </p:extLst>
          </p:nvPr>
        </p:nvGraphicFramePr>
        <p:xfrm>
          <a:off x="179512" y="116632"/>
          <a:ext cx="8712968" cy="6522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09899"/>
                <a:gridCol w="3494557"/>
                <a:gridCol w="792088"/>
                <a:gridCol w="3816424"/>
              </a:tblGrid>
              <a:tr h="3177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Количество рассмотренных профкомом проектов приказов и копий документов о расторжении трудовых договоров по инициативе работодателя с работником - членом профсоюза по п. п. 2, 3, 5 ст. 81 ТК РФ с целью дачи по ним мотивированного мнения (ст. 373 ТК РФ)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210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</a:rPr>
                        <a:t>Указать основания увольнений работников и </a:t>
                      </a: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какие выявлены нарушения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</a:rPr>
                        <a:t> (в случае наличия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):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Сведения по протоколам профкома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Например,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8 работников по сокращению численности и штата работников,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1 работник  в связи неоднократным неисполнением трудовых обязанностей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4.1.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Количество случаев, когда профком не согласился с увольнением работника в связи с выявленными нарушениями трудового законодательства 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4.2.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Количество случаев, когда работодатель устранил выявленные нарушения</a:t>
                      </a: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11" marR="5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1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680520"/>
          </a:xfrm>
        </p:spPr>
        <p:txBody>
          <a:bodyPr>
            <a:noAutofit/>
          </a:bodyPr>
          <a:lstStyle/>
          <a:p>
            <a:pPr marL="889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требованию профкома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работодатель предложил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сокращаемым работникам дополнительные вакантные рабочие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места.</a:t>
            </a:r>
          </a:p>
          <a:p>
            <a:pPr marL="889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Times New Roman"/>
                <a:ea typeface="Times New Roman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Профком не согласился с увольнением работника в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связи с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недоказанностью неисполнения работником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трудовых обязанностей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, а также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нарушением порядка применения дисциплинарного взыскания (отсутствие письменных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объяснений работника). </a:t>
            </a:r>
          </a:p>
          <a:p>
            <a:pPr marL="889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Работодатель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согласился с мнением профкома и </a:t>
            </a: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отменил приказ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об увольнении работников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889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	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Уволенный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без учета мнения профкома юрисконсульт ГБУЗ МО «</a:t>
            </a:r>
            <a:r>
              <a:rPr lang="ru-RU" sz="2000" dirty="0" err="1">
                <a:solidFill>
                  <a:srgbClr val="C00000"/>
                </a:solidFill>
                <a:latin typeface="Times New Roman"/>
                <a:ea typeface="Times New Roman"/>
              </a:rPr>
              <a:t>Ивантеевская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 ЦГБ» был 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судом восстановлен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на 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работе в связи с нарушением порядка увольнения члена профсоюза!</a:t>
            </a:r>
            <a:endParaRPr lang="ru-RU" sz="20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70000"/>
              </a:lnSpc>
              <a:spcBef>
                <a:spcPts val="0"/>
              </a:spcBef>
              <a:buFontTx/>
              <a:buChar char="-"/>
            </a:pPr>
            <a:endParaRPr lang="ru-RU" sz="2000" dirty="0" smtClean="0">
              <a:latin typeface="Times New Roman"/>
              <a:ea typeface="Times New Roman"/>
            </a:endParaRPr>
          </a:p>
          <a:p>
            <a:pPr marL="457200" indent="-457200" algn="just">
              <a:spcBef>
                <a:spcPts val="0"/>
              </a:spcBef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профкомами рассмотрено 210 проектов приказов (нарушений 9)</a:t>
            </a:r>
            <a:endParaRPr lang="ru-RU" sz="2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805</Words>
  <Application>Microsoft Office PowerPoint</Application>
  <PresentationFormat>Экран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 1.  ПЕРЕЧЕНЬ должностей работников, которым установлен ежегодный дополнительный оплачиваемый отпуск за работу с вредными условиями труда с указанием продолжительности такого отпуска (из коллективного договора);  2.  ПЕРЕЧЕНЬ должностей работников, занятых на работах с вредными и (или) опасными условиями труда (подклассы 3.3, 3.4), которым установлена в силу ст. 92 ТК РФ сокращенная продолжительность рабочего времени (из коллективного договора);  3. ПЕРЕЧЕНЬ должностей работников, занятых во вредных условиях труда, которым в силу ст. 147 ТК РФ и пункта 3.4 Постановление Правительства МО от 03.07.2007 N 483/23 "Об оплате труда работников государственных учреждений здравоохранения Московской области" установлен повышенный размер оплаты труда (не менее 4% должностного оклада). </vt:lpstr>
      <vt:lpstr>Презентация PowerPoint</vt:lpstr>
      <vt:lpstr>Презентация PowerPoint</vt:lpstr>
      <vt:lpstr>Всего  2017 году профкомами дано мнение по 1691 проекту  (53 случая, когда профкомы не согласились с решением работодателя) </vt:lpstr>
      <vt:lpstr>Презентация PowerPoint</vt:lpstr>
      <vt:lpstr>В 2017 году профкомами рассмотрено 210 проектов приказов (нарушений 9)</vt:lpstr>
      <vt:lpstr>Презентация PowerPoint</vt:lpstr>
      <vt:lpstr>В 2017 году профкомами рассмотрено 216 проектов приказов (нарушений 2) </vt:lpstr>
      <vt:lpstr>7256 обращений в 2017 году, из них 107 письменных и 7149 устных</vt:lpstr>
      <vt:lpstr> - предоставление ежегодного дополнительного отпуска и повышение оплаты труда за работу во вредных и (или) опасных условиях труда;  - порядок определения продолжительности ежегодного дополнительного отпуска работникам, занятым на работах с вредными и (или) опасными условиями труда, с учетом решения Верховного Суда РФ от 26.01.2017 № АКПИ16-1035;  - порядок изменения режима работы структурного подразделения медицинской организации и как следствие изменение режима работы работников;  - заключение с работниками медицинских организаций «эффективного контракта»;  - порядок оплаты дополнительной работы за временно отсутствующего работника;  - повышение должностного оклада за специфику труда и особый характер работы.</vt:lpstr>
      <vt:lpstr>Презентация PowerPoint</vt:lpstr>
      <vt:lpstr>Презентация PowerPoint</vt:lpstr>
      <vt:lpstr>* 4983 работников в 2017 году</vt:lpstr>
      <vt:lpstr>Расчет экономической эффективности оказания помощи в судах по пенсионным  делам производился в соответствии с п. 5 ст. 91 ГПК РФ по цене иска: «по искам о бессрочных или пожизненных платежах и выдачах, исходя из совокупности платежей и выдач за три года».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22</cp:revision>
  <dcterms:created xsi:type="dcterms:W3CDTF">2018-11-28T12:19:53Z</dcterms:created>
  <dcterms:modified xsi:type="dcterms:W3CDTF">2018-11-28T15:59:08Z</dcterms:modified>
</cp:coreProperties>
</file>