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9" r:id="rId3"/>
    <p:sldId id="290" r:id="rId4"/>
    <p:sldId id="291" r:id="rId5"/>
    <p:sldId id="292" r:id="rId6"/>
    <p:sldId id="311" r:id="rId7"/>
    <p:sldId id="294" r:id="rId8"/>
    <p:sldId id="295" r:id="rId9"/>
    <p:sldId id="296" r:id="rId10"/>
    <p:sldId id="297" r:id="rId11"/>
    <p:sldId id="299" r:id="rId12"/>
    <p:sldId id="300" r:id="rId13"/>
    <p:sldId id="301" r:id="rId14"/>
    <p:sldId id="302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280" r:id="rId23"/>
  </p:sldIdLst>
  <p:sldSz cx="10382250" cy="7254875"/>
  <p:notesSz cx="6797675" cy="9925050"/>
  <p:defaultTextStyle>
    <a:defPPr>
      <a:defRPr lang="ru-RU"/>
    </a:defPPr>
    <a:lvl1pPr marL="0" algn="l" defTabSz="100776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3880" algn="l" defTabSz="100776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7760" algn="l" defTabSz="100776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1640" algn="l" defTabSz="100776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5520" algn="l" defTabSz="100776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9401" algn="l" defTabSz="100776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3281" algn="l" defTabSz="100776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7161" algn="l" defTabSz="100776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1041" algn="l" defTabSz="100776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72" y="-90"/>
      </p:cViewPr>
      <p:guideLst>
        <p:guide orient="horz" pos="2285"/>
        <p:guide pos="32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994631-3EE2-49A3-8A4C-6945D3AB60DB}" type="doc">
      <dgm:prSet loTypeId="urn:microsoft.com/office/officeart/2005/8/layout/architecture+Icon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B739DE8-E9B4-4A71-A959-0050D7E3A100}">
      <dgm:prSet phldrT="[Текст]" custT="1"/>
      <dgm:spPr>
        <a:solidFill>
          <a:srgbClr val="FFC000"/>
        </a:solidFill>
      </dgm:spPr>
      <dgm:t>
        <a:bodyPr/>
        <a:lstStyle/>
        <a:p>
          <a:pPr algn="l"/>
          <a:r>
            <a:rPr lang="ru-RU" sz="2200" b="1" dirty="0" smtClean="0">
              <a:solidFill>
                <a:schemeClr val="tx1"/>
              </a:solidFill>
            </a:rPr>
            <a:t>ПОЛОЖЕНИЕ</a:t>
          </a:r>
          <a:br>
            <a:rPr lang="ru-RU" sz="2200" b="1" dirty="0" smtClean="0">
              <a:solidFill>
                <a:schemeClr val="tx1"/>
              </a:solidFill>
            </a:rPr>
          </a:br>
          <a:r>
            <a:rPr lang="ru-RU" sz="2200" b="1" dirty="0" smtClean="0">
              <a:solidFill>
                <a:schemeClr val="tx1"/>
              </a:solidFill>
            </a:rPr>
            <a:t>ОБ ОПЛАТЕ ТРУДА РАБОТНИКОВ ГОСУДАРСТВЕННЫХ УЧРЕЖДЕНИЙ</a:t>
          </a:r>
          <a:br>
            <a:rPr lang="ru-RU" sz="2200" b="1" dirty="0" smtClean="0">
              <a:solidFill>
                <a:schemeClr val="tx1"/>
              </a:solidFill>
            </a:rPr>
          </a:br>
          <a:r>
            <a:rPr lang="ru-RU" sz="2200" b="1" dirty="0" smtClean="0">
              <a:solidFill>
                <a:schemeClr val="tx1"/>
              </a:solidFill>
            </a:rPr>
            <a:t>ЗДРАВООХРАНЕНИЯ МОСКОВСКОЙ ОБЛАСТИ</a:t>
          </a:r>
        </a:p>
        <a:p>
          <a:pPr algn="ctr"/>
          <a:r>
            <a:rPr lang="ru-RU" sz="2200" b="1" dirty="0" smtClean="0">
              <a:solidFill>
                <a:schemeClr val="tx1"/>
              </a:solidFill>
            </a:rPr>
            <a:t>3. Повышение должностных окладов (тарифных ставок) работникам:</a:t>
          </a:r>
          <a:endParaRPr lang="ru-RU" sz="2200" b="1" dirty="0">
            <a:solidFill>
              <a:schemeClr val="tx1"/>
            </a:solidFill>
          </a:endParaRPr>
        </a:p>
      </dgm:t>
    </dgm:pt>
    <dgm:pt modelId="{29C86903-AAB0-4D4D-8FA8-76556C00BCC9}" type="parTrans" cxnId="{A85E3AF0-155A-493D-B025-007495221A84}">
      <dgm:prSet/>
      <dgm:spPr/>
      <dgm:t>
        <a:bodyPr/>
        <a:lstStyle/>
        <a:p>
          <a:endParaRPr lang="ru-RU"/>
        </a:p>
      </dgm:t>
    </dgm:pt>
    <dgm:pt modelId="{D6DC7C03-88ED-495C-9296-A2ADC72A1216}" type="sibTrans" cxnId="{A85E3AF0-155A-493D-B025-007495221A84}">
      <dgm:prSet/>
      <dgm:spPr/>
      <dgm:t>
        <a:bodyPr/>
        <a:lstStyle/>
        <a:p>
          <a:endParaRPr lang="ru-RU"/>
        </a:p>
      </dgm:t>
    </dgm:pt>
    <dgm:pt modelId="{A3E5544C-320C-4297-B3EC-EECBDA5696FF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2800" b="1" u="sng" dirty="0" smtClean="0">
              <a:solidFill>
                <a:schemeClr val="tx1"/>
              </a:solidFill>
            </a:rPr>
            <a:t>Пункт 3.3.</a:t>
          </a:r>
        </a:p>
        <a:p>
          <a:r>
            <a:rPr lang="ru-RU" sz="2000" b="1" dirty="0" smtClean="0">
              <a:solidFill>
                <a:schemeClr val="tx1"/>
              </a:solidFill>
            </a:rPr>
            <a:t> -  с </a:t>
          </a:r>
          <a:r>
            <a:rPr lang="ru-RU" sz="2800" b="1" dirty="0" smtClean="0">
              <a:solidFill>
                <a:schemeClr val="tx1"/>
              </a:solidFill>
            </a:rPr>
            <a:t>особым характером работы и спецификой труда </a:t>
          </a:r>
          <a:r>
            <a:rPr lang="ru-RU" sz="2000" b="1" dirty="0" smtClean="0">
              <a:solidFill>
                <a:schemeClr val="tx1"/>
              </a:solidFill>
            </a:rPr>
            <a:t>в размере до 60 процентов.</a:t>
          </a:r>
        </a:p>
        <a:p>
          <a:r>
            <a:rPr lang="ru-RU" sz="2000" b="1" u="sng" dirty="0" smtClean="0">
              <a:solidFill>
                <a:schemeClr val="tx1"/>
              </a:solidFill>
            </a:rPr>
            <a:t>Перечень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0" dirty="0" smtClean="0">
              <a:solidFill>
                <a:schemeClr val="tx1"/>
              </a:solidFill>
            </a:rPr>
            <a:t>учреждений (структурных подразделений) и должностей, работа в которых дает право на повышение должностных окладов (тарифных ставок) в связи с особым характером работы и спецификой труда, и размеры их повышения </a:t>
          </a:r>
          <a:r>
            <a:rPr lang="ru-RU" sz="2000" b="1" u="sng" dirty="0" smtClean="0">
              <a:solidFill>
                <a:schemeClr val="tx1"/>
              </a:solidFill>
            </a:rPr>
            <a:t>утвержден приказом  Минздрава МО от 24.08.2007  N 242</a:t>
          </a:r>
          <a:endParaRPr lang="ru-RU" sz="2000" b="1" u="sng" dirty="0">
            <a:solidFill>
              <a:schemeClr val="tx1"/>
            </a:solidFill>
          </a:endParaRPr>
        </a:p>
      </dgm:t>
    </dgm:pt>
    <dgm:pt modelId="{6574383B-80A5-48DF-9DBB-46AC55FAF5F1}" type="parTrans" cxnId="{653C4E4B-D617-430C-AFA7-FE380B91D0DC}">
      <dgm:prSet/>
      <dgm:spPr/>
      <dgm:t>
        <a:bodyPr/>
        <a:lstStyle/>
        <a:p>
          <a:endParaRPr lang="ru-RU"/>
        </a:p>
      </dgm:t>
    </dgm:pt>
    <dgm:pt modelId="{8CC68977-0A29-4458-9AC9-DF08789341D5}" type="sibTrans" cxnId="{653C4E4B-D617-430C-AFA7-FE380B91D0DC}">
      <dgm:prSet/>
      <dgm:spPr/>
      <dgm:t>
        <a:bodyPr/>
        <a:lstStyle/>
        <a:p>
          <a:endParaRPr lang="ru-RU"/>
        </a:p>
      </dgm:t>
    </dgm:pt>
    <dgm:pt modelId="{60ED1333-3C1A-4BF0-99C2-5138E1728390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2800" b="1" u="sng" dirty="0" smtClean="0">
              <a:solidFill>
                <a:schemeClr val="tx1"/>
              </a:solidFill>
            </a:rPr>
            <a:t>Пункт 3.4.</a:t>
          </a:r>
        </a:p>
        <a:p>
          <a:r>
            <a:rPr lang="ru-RU" sz="2000" b="1" dirty="0" smtClean="0">
              <a:solidFill>
                <a:schemeClr val="tx1"/>
              </a:solidFill>
            </a:rPr>
            <a:t>- занятым на работах с </a:t>
          </a:r>
          <a:r>
            <a:rPr lang="ru-RU" sz="2800" b="1" dirty="0" smtClean="0">
              <a:solidFill>
                <a:schemeClr val="tx1"/>
              </a:solidFill>
            </a:rPr>
            <a:t>вредными условиями труда</a:t>
          </a:r>
          <a:r>
            <a:rPr lang="ru-RU" sz="2000" b="1" dirty="0" smtClean="0">
              <a:solidFill>
                <a:schemeClr val="tx1"/>
              </a:solidFill>
            </a:rPr>
            <a:t> от 4 до 24 процентов.</a:t>
          </a:r>
        </a:p>
        <a:p>
          <a:r>
            <a:rPr lang="ru-RU" sz="2000" b="1" u="sng" dirty="0" smtClean="0">
              <a:solidFill>
                <a:schemeClr val="tx1"/>
              </a:solidFill>
            </a:rPr>
            <a:t>Перечень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0" dirty="0" smtClean="0">
              <a:solidFill>
                <a:schemeClr val="tx1"/>
              </a:solidFill>
            </a:rPr>
            <a:t>конкретных работ, должностей работников и конкретный размер повышений </a:t>
          </a:r>
          <a:r>
            <a:rPr lang="ru-RU" sz="2000" b="1" u="sng" dirty="0" smtClean="0">
              <a:solidFill>
                <a:schemeClr val="tx1"/>
              </a:solidFill>
            </a:rPr>
            <a:t>утверждается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0" dirty="0" smtClean="0">
              <a:solidFill>
                <a:schemeClr val="tx1"/>
              </a:solidFill>
            </a:rPr>
            <a:t>руководителем учреждения с учетом мнения представительного органа работников либо фиксируется          </a:t>
          </a:r>
          <a:r>
            <a:rPr lang="ru-RU" sz="2000" b="1" u="sng" dirty="0" smtClean="0">
              <a:solidFill>
                <a:schemeClr val="tx1"/>
              </a:solidFill>
            </a:rPr>
            <a:t>в коллективном договоре</a:t>
          </a:r>
          <a:endParaRPr lang="ru-RU" sz="2000" b="1" u="sng" dirty="0">
            <a:solidFill>
              <a:schemeClr val="tx1"/>
            </a:solidFill>
          </a:endParaRPr>
        </a:p>
      </dgm:t>
    </dgm:pt>
    <dgm:pt modelId="{71EED4BC-5224-4FD8-8F21-FAC083760780}" type="parTrans" cxnId="{354FA06E-38CC-440E-A6C7-C695F553CB50}">
      <dgm:prSet/>
      <dgm:spPr/>
      <dgm:t>
        <a:bodyPr/>
        <a:lstStyle/>
        <a:p>
          <a:endParaRPr lang="ru-RU"/>
        </a:p>
      </dgm:t>
    </dgm:pt>
    <dgm:pt modelId="{6706AB02-1EF3-4C68-89E3-4E3DD5429CBD}" type="sibTrans" cxnId="{354FA06E-38CC-440E-A6C7-C695F553CB50}">
      <dgm:prSet/>
      <dgm:spPr/>
      <dgm:t>
        <a:bodyPr/>
        <a:lstStyle/>
        <a:p>
          <a:endParaRPr lang="ru-RU"/>
        </a:p>
      </dgm:t>
    </dgm:pt>
    <dgm:pt modelId="{D0506E86-4CA8-4CEE-B837-AAB40D9BF0B3}" type="pres">
      <dgm:prSet presAssocID="{F0994631-3EE2-49A3-8A4C-6945D3AB60D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8596DD4-EBDB-4926-8B0B-F33D46913787}" type="pres">
      <dgm:prSet presAssocID="{7B739DE8-E9B4-4A71-A959-0050D7E3A100}" presName="vertOne" presStyleCnt="0"/>
      <dgm:spPr/>
      <dgm:t>
        <a:bodyPr/>
        <a:lstStyle/>
        <a:p>
          <a:endParaRPr lang="ru-RU"/>
        </a:p>
      </dgm:t>
    </dgm:pt>
    <dgm:pt modelId="{D224FE98-3511-4A4F-BA40-16D3CEDEA6EA}" type="pres">
      <dgm:prSet presAssocID="{7B739DE8-E9B4-4A71-A959-0050D7E3A100}" presName="txOne" presStyleLbl="node0" presStyleIdx="0" presStyleCnt="1" custScaleY="27283" custLinFactY="-107636" custLinFactNeighborX="2991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D11C30-853D-4F00-9233-7DEA104A74E9}" type="pres">
      <dgm:prSet presAssocID="{7B739DE8-E9B4-4A71-A959-0050D7E3A100}" presName="parTransOne" presStyleCnt="0"/>
      <dgm:spPr/>
      <dgm:t>
        <a:bodyPr/>
        <a:lstStyle/>
        <a:p>
          <a:endParaRPr lang="ru-RU"/>
        </a:p>
      </dgm:t>
    </dgm:pt>
    <dgm:pt modelId="{1EE54075-25C8-445A-A433-D2810BFE3AA1}" type="pres">
      <dgm:prSet presAssocID="{7B739DE8-E9B4-4A71-A959-0050D7E3A100}" presName="horzOne" presStyleCnt="0"/>
      <dgm:spPr/>
      <dgm:t>
        <a:bodyPr/>
        <a:lstStyle/>
        <a:p>
          <a:endParaRPr lang="ru-RU"/>
        </a:p>
      </dgm:t>
    </dgm:pt>
    <dgm:pt modelId="{3717A4B4-96D1-490F-A9AC-C7F97BE596F3}" type="pres">
      <dgm:prSet presAssocID="{A3E5544C-320C-4297-B3EC-EECBDA5696FF}" presName="vertTwo" presStyleCnt="0"/>
      <dgm:spPr/>
      <dgm:t>
        <a:bodyPr/>
        <a:lstStyle/>
        <a:p>
          <a:endParaRPr lang="ru-RU"/>
        </a:p>
      </dgm:t>
    </dgm:pt>
    <dgm:pt modelId="{82E6F3C9-0FC0-4A5F-A511-E0F60C4E2F86}" type="pres">
      <dgm:prSet presAssocID="{A3E5544C-320C-4297-B3EC-EECBDA5696FF}" presName="txTwo" presStyleLbl="node2" presStyleIdx="0" presStyleCnt="2" custScaleY="97816" custLinFactNeighborX="1761" custLinFactNeighborY="294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3AF4E3-B88A-47C8-AD19-92AF0BC65E00}" type="pres">
      <dgm:prSet presAssocID="{A3E5544C-320C-4297-B3EC-EECBDA5696FF}" presName="horzTwo" presStyleCnt="0"/>
      <dgm:spPr/>
      <dgm:t>
        <a:bodyPr/>
        <a:lstStyle/>
        <a:p>
          <a:endParaRPr lang="ru-RU"/>
        </a:p>
      </dgm:t>
    </dgm:pt>
    <dgm:pt modelId="{4BEF4764-5891-49B3-BFD5-DB0260B08A58}" type="pres">
      <dgm:prSet presAssocID="{8CC68977-0A29-4458-9AC9-DF08789341D5}" presName="sibSpaceTwo" presStyleCnt="0"/>
      <dgm:spPr/>
      <dgm:t>
        <a:bodyPr/>
        <a:lstStyle/>
        <a:p>
          <a:endParaRPr lang="ru-RU"/>
        </a:p>
      </dgm:t>
    </dgm:pt>
    <dgm:pt modelId="{8428DE26-463B-4B3E-A98C-7F86947BFD17}" type="pres">
      <dgm:prSet presAssocID="{60ED1333-3C1A-4BF0-99C2-5138E1728390}" presName="vertTwo" presStyleCnt="0"/>
      <dgm:spPr/>
      <dgm:t>
        <a:bodyPr/>
        <a:lstStyle/>
        <a:p>
          <a:endParaRPr lang="ru-RU"/>
        </a:p>
      </dgm:t>
    </dgm:pt>
    <dgm:pt modelId="{D29B4275-18DC-42EA-81C1-9B14D050A79A}" type="pres">
      <dgm:prSet presAssocID="{60ED1333-3C1A-4BF0-99C2-5138E1728390}" presName="txTwo" presStyleLbl="node2" presStyleIdx="1" presStyleCnt="2" custScaleX="84184" custScaleY="91034" custLinFactNeighborX="-2441" custLinFactNeighborY="226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F1922C-C1BE-45A8-A0B8-67E3D3F34F4E}" type="pres">
      <dgm:prSet presAssocID="{60ED1333-3C1A-4BF0-99C2-5138E1728390}" presName="horzTwo" presStyleCnt="0"/>
      <dgm:spPr/>
      <dgm:t>
        <a:bodyPr/>
        <a:lstStyle/>
        <a:p>
          <a:endParaRPr lang="ru-RU"/>
        </a:p>
      </dgm:t>
    </dgm:pt>
  </dgm:ptLst>
  <dgm:cxnLst>
    <dgm:cxn modelId="{A24117BC-4D47-4600-812E-9B214BDB58D1}" type="presOf" srcId="{60ED1333-3C1A-4BF0-99C2-5138E1728390}" destId="{D29B4275-18DC-42EA-81C1-9B14D050A79A}" srcOrd="0" destOrd="0" presId="urn:microsoft.com/office/officeart/2005/8/layout/architecture+Icon"/>
    <dgm:cxn modelId="{A85E3AF0-155A-493D-B025-007495221A84}" srcId="{F0994631-3EE2-49A3-8A4C-6945D3AB60DB}" destId="{7B739DE8-E9B4-4A71-A959-0050D7E3A100}" srcOrd="0" destOrd="0" parTransId="{29C86903-AAB0-4D4D-8FA8-76556C00BCC9}" sibTransId="{D6DC7C03-88ED-495C-9296-A2ADC72A1216}"/>
    <dgm:cxn modelId="{C630554C-3299-47AE-A15B-CB9B2A77B241}" type="presOf" srcId="{7B739DE8-E9B4-4A71-A959-0050D7E3A100}" destId="{D224FE98-3511-4A4F-BA40-16D3CEDEA6EA}" srcOrd="0" destOrd="0" presId="urn:microsoft.com/office/officeart/2005/8/layout/architecture+Icon"/>
    <dgm:cxn modelId="{354FA06E-38CC-440E-A6C7-C695F553CB50}" srcId="{7B739DE8-E9B4-4A71-A959-0050D7E3A100}" destId="{60ED1333-3C1A-4BF0-99C2-5138E1728390}" srcOrd="1" destOrd="0" parTransId="{71EED4BC-5224-4FD8-8F21-FAC083760780}" sibTransId="{6706AB02-1EF3-4C68-89E3-4E3DD5429CBD}"/>
    <dgm:cxn modelId="{E33DDAF0-29DA-4260-A497-58B2B19EDE3D}" type="presOf" srcId="{F0994631-3EE2-49A3-8A4C-6945D3AB60DB}" destId="{D0506E86-4CA8-4CEE-B837-AAB40D9BF0B3}" srcOrd="0" destOrd="0" presId="urn:microsoft.com/office/officeart/2005/8/layout/architecture+Icon"/>
    <dgm:cxn modelId="{653C4E4B-D617-430C-AFA7-FE380B91D0DC}" srcId="{7B739DE8-E9B4-4A71-A959-0050D7E3A100}" destId="{A3E5544C-320C-4297-B3EC-EECBDA5696FF}" srcOrd="0" destOrd="0" parTransId="{6574383B-80A5-48DF-9DBB-46AC55FAF5F1}" sibTransId="{8CC68977-0A29-4458-9AC9-DF08789341D5}"/>
    <dgm:cxn modelId="{FDBF6804-A3EC-4D43-A264-BD5DE39421EA}" type="presOf" srcId="{A3E5544C-320C-4297-B3EC-EECBDA5696FF}" destId="{82E6F3C9-0FC0-4A5F-A511-E0F60C4E2F86}" srcOrd="0" destOrd="0" presId="urn:microsoft.com/office/officeart/2005/8/layout/architecture+Icon"/>
    <dgm:cxn modelId="{D908DBFF-8843-4B2E-AEFB-8284DA2B5E56}" type="presParOf" srcId="{D0506E86-4CA8-4CEE-B837-AAB40D9BF0B3}" destId="{48596DD4-EBDB-4926-8B0B-F33D46913787}" srcOrd="0" destOrd="0" presId="urn:microsoft.com/office/officeart/2005/8/layout/architecture+Icon"/>
    <dgm:cxn modelId="{BE11E423-7CF9-4023-868D-4D46FE0FDA69}" type="presParOf" srcId="{48596DD4-EBDB-4926-8B0B-F33D46913787}" destId="{D224FE98-3511-4A4F-BA40-16D3CEDEA6EA}" srcOrd="0" destOrd="0" presId="urn:microsoft.com/office/officeart/2005/8/layout/architecture+Icon"/>
    <dgm:cxn modelId="{624EF95F-2FD8-4EAF-9A38-DAA4223020CB}" type="presParOf" srcId="{48596DD4-EBDB-4926-8B0B-F33D46913787}" destId="{1CD11C30-853D-4F00-9233-7DEA104A74E9}" srcOrd="1" destOrd="0" presId="urn:microsoft.com/office/officeart/2005/8/layout/architecture+Icon"/>
    <dgm:cxn modelId="{D25522A2-68E6-42C3-A0B6-0ABC54E1C118}" type="presParOf" srcId="{48596DD4-EBDB-4926-8B0B-F33D46913787}" destId="{1EE54075-25C8-445A-A433-D2810BFE3AA1}" srcOrd="2" destOrd="0" presId="urn:microsoft.com/office/officeart/2005/8/layout/architecture+Icon"/>
    <dgm:cxn modelId="{83F8FA64-7DEC-45EC-BAA1-3F2BA9DC98C2}" type="presParOf" srcId="{1EE54075-25C8-445A-A433-D2810BFE3AA1}" destId="{3717A4B4-96D1-490F-A9AC-C7F97BE596F3}" srcOrd="0" destOrd="0" presId="urn:microsoft.com/office/officeart/2005/8/layout/architecture+Icon"/>
    <dgm:cxn modelId="{C73D0E2D-0212-4B35-BD78-5CC850BE337D}" type="presParOf" srcId="{3717A4B4-96D1-490F-A9AC-C7F97BE596F3}" destId="{82E6F3C9-0FC0-4A5F-A511-E0F60C4E2F86}" srcOrd="0" destOrd="0" presId="urn:microsoft.com/office/officeart/2005/8/layout/architecture+Icon"/>
    <dgm:cxn modelId="{4CABDFEE-E584-4308-B837-678788D953E5}" type="presParOf" srcId="{3717A4B4-96D1-490F-A9AC-C7F97BE596F3}" destId="{633AF4E3-B88A-47C8-AD19-92AF0BC65E00}" srcOrd="1" destOrd="0" presId="urn:microsoft.com/office/officeart/2005/8/layout/architecture+Icon"/>
    <dgm:cxn modelId="{9A03A7FF-A0E1-4D9A-84D4-155FE67203C4}" type="presParOf" srcId="{1EE54075-25C8-445A-A433-D2810BFE3AA1}" destId="{4BEF4764-5891-49B3-BFD5-DB0260B08A58}" srcOrd="1" destOrd="0" presId="urn:microsoft.com/office/officeart/2005/8/layout/architecture+Icon"/>
    <dgm:cxn modelId="{337E47AF-90A0-4AF8-A219-B410FBED780A}" type="presParOf" srcId="{1EE54075-25C8-445A-A433-D2810BFE3AA1}" destId="{8428DE26-463B-4B3E-A98C-7F86947BFD17}" srcOrd="2" destOrd="0" presId="urn:microsoft.com/office/officeart/2005/8/layout/architecture+Icon"/>
    <dgm:cxn modelId="{260CDC0F-4BF9-4924-874A-7C48F6A8790F}" type="presParOf" srcId="{8428DE26-463B-4B3E-A98C-7F86947BFD17}" destId="{D29B4275-18DC-42EA-81C1-9B14D050A79A}" srcOrd="0" destOrd="0" presId="urn:microsoft.com/office/officeart/2005/8/layout/architecture+Icon"/>
    <dgm:cxn modelId="{D1A8E51B-A159-4947-9831-966CA2DAC03B}" type="presParOf" srcId="{8428DE26-463B-4B3E-A98C-7F86947BFD17}" destId="{BFF1922C-C1BE-45A8-A0B8-67E3D3F34F4E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4FE98-3511-4A4F-BA40-16D3CEDEA6EA}">
      <dsp:nvSpPr>
        <dsp:cNvPr id="0" name=""/>
        <dsp:cNvSpPr/>
      </dsp:nvSpPr>
      <dsp:spPr>
        <a:xfrm>
          <a:off x="13652" y="0"/>
          <a:ext cx="10124473" cy="1403999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ПОЛОЖЕНИЕ</a:t>
          </a:r>
          <a:br>
            <a:rPr lang="ru-RU" sz="2200" b="1" kern="1200" dirty="0" smtClean="0">
              <a:solidFill>
                <a:schemeClr val="tx1"/>
              </a:solidFill>
            </a:rPr>
          </a:br>
          <a:r>
            <a:rPr lang="ru-RU" sz="2200" b="1" kern="1200" dirty="0" smtClean="0">
              <a:solidFill>
                <a:schemeClr val="tx1"/>
              </a:solidFill>
            </a:rPr>
            <a:t>ОБ ОПЛАТЕ ТРУДА РАБОТНИКОВ ГОСУДАРСТВЕННЫХ УЧРЕЖДЕНИЙ</a:t>
          </a:r>
          <a:br>
            <a:rPr lang="ru-RU" sz="2200" b="1" kern="1200" dirty="0" smtClean="0">
              <a:solidFill>
                <a:schemeClr val="tx1"/>
              </a:solidFill>
            </a:rPr>
          </a:br>
          <a:r>
            <a:rPr lang="ru-RU" sz="2200" b="1" kern="1200" dirty="0" smtClean="0">
              <a:solidFill>
                <a:schemeClr val="tx1"/>
              </a:solidFill>
            </a:rPr>
            <a:t>ЗДРАВООХРАНЕНИЯ МОСКОВСКОЙ ОБЛАСТИ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3. Повышение должностных окладов (тарифных ставок) работникам:</a:t>
          </a:r>
          <a:endParaRPr lang="ru-RU" sz="2200" b="1" kern="1200" dirty="0">
            <a:solidFill>
              <a:schemeClr val="tx1"/>
            </a:solidFill>
          </a:endParaRPr>
        </a:p>
      </dsp:txBody>
      <dsp:txXfrm>
        <a:off x="54774" y="41122"/>
        <a:ext cx="10042229" cy="1321755"/>
      </dsp:txXfrm>
    </dsp:sp>
    <dsp:sp modelId="{82E6F3C9-0FC0-4A5F-A511-E0F60C4E2F86}">
      <dsp:nvSpPr>
        <dsp:cNvPr id="0" name=""/>
        <dsp:cNvSpPr/>
      </dsp:nvSpPr>
      <dsp:spPr>
        <a:xfrm>
          <a:off x="99405" y="1518876"/>
          <a:ext cx="5257172" cy="503367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u="sng" kern="1200" dirty="0" smtClean="0">
              <a:solidFill>
                <a:schemeClr val="tx1"/>
              </a:solidFill>
            </a:rPr>
            <a:t>Пункт 3.3.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 -  с </a:t>
          </a:r>
          <a:r>
            <a:rPr lang="ru-RU" sz="2800" b="1" kern="1200" dirty="0" smtClean="0">
              <a:solidFill>
                <a:schemeClr val="tx1"/>
              </a:solidFill>
            </a:rPr>
            <a:t>особым характером работы и спецификой труда </a:t>
          </a:r>
          <a:r>
            <a:rPr lang="ru-RU" sz="2000" b="1" kern="1200" dirty="0" smtClean="0">
              <a:solidFill>
                <a:schemeClr val="tx1"/>
              </a:solidFill>
            </a:rPr>
            <a:t>в размере до 60 процентов.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chemeClr val="tx1"/>
              </a:solidFill>
            </a:rPr>
            <a:t>Перечень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0" kern="1200" dirty="0" smtClean="0">
              <a:solidFill>
                <a:schemeClr val="tx1"/>
              </a:solidFill>
            </a:rPr>
            <a:t>учреждений (структурных подразделений) и должностей, работа в которых дает право на повышение должностных окладов (тарифных ставок) в связи с особым характером работы и спецификой труда, и размеры их повышения </a:t>
          </a:r>
          <a:r>
            <a:rPr lang="ru-RU" sz="2000" b="1" u="sng" kern="1200" dirty="0" smtClean="0">
              <a:solidFill>
                <a:schemeClr val="tx1"/>
              </a:solidFill>
            </a:rPr>
            <a:t>утвержден приказом  Минздрава МО от 24.08.2007  N 242</a:t>
          </a:r>
          <a:endParaRPr lang="ru-RU" sz="2000" b="1" u="sng" kern="1200" dirty="0">
            <a:solidFill>
              <a:schemeClr val="tx1"/>
            </a:solidFill>
          </a:endParaRPr>
        </a:p>
      </dsp:txBody>
      <dsp:txXfrm>
        <a:off x="246836" y="1666307"/>
        <a:ext cx="4962310" cy="4738809"/>
      </dsp:txXfrm>
    </dsp:sp>
    <dsp:sp modelId="{D29B4275-18DC-42EA-81C1-9B14D050A79A}">
      <dsp:nvSpPr>
        <dsp:cNvPr id="0" name=""/>
        <dsp:cNvSpPr/>
      </dsp:nvSpPr>
      <dsp:spPr>
        <a:xfrm>
          <a:off x="5577273" y="1518876"/>
          <a:ext cx="4425698" cy="4684665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u="sng" kern="1200" dirty="0" smtClean="0">
              <a:solidFill>
                <a:schemeClr val="tx1"/>
              </a:solidFill>
            </a:rPr>
            <a:t>Пункт 3.4.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- занятым на работах с </a:t>
          </a:r>
          <a:r>
            <a:rPr lang="ru-RU" sz="2800" b="1" kern="1200" dirty="0" smtClean="0">
              <a:solidFill>
                <a:schemeClr val="tx1"/>
              </a:solidFill>
            </a:rPr>
            <a:t>вредными условиями труда</a:t>
          </a:r>
          <a:r>
            <a:rPr lang="ru-RU" sz="2000" b="1" kern="1200" dirty="0" smtClean="0">
              <a:solidFill>
                <a:schemeClr val="tx1"/>
              </a:solidFill>
            </a:rPr>
            <a:t> от 4 до 24 процентов.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chemeClr val="tx1"/>
              </a:solidFill>
            </a:rPr>
            <a:t>Перечень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0" kern="1200" dirty="0" smtClean="0">
              <a:solidFill>
                <a:schemeClr val="tx1"/>
              </a:solidFill>
            </a:rPr>
            <a:t>конкретных работ, должностей работников и конкретный размер повышений </a:t>
          </a:r>
          <a:r>
            <a:rPr lang="ru-RU" sz="2000" b="1" u="sng" kern="1200" dirty="0" smtClean="0">
              <a:solidFill>
                <a:schemeClr val="tx1"/>
              </a:solidFill>
            </a:rPr>
            <a:t>утверждается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0" kern="1200" dirty="0" smtClean="0">
              <a:solidFill>
                <a:schemeClr val="tx1"/>
              </a:solidFill>
            </a:rPr>
            <a:t>руководителем учреждения с учетом мнения представительного органа работников либо фиксируется          </a:t>
          </a:r>
          <a:r>
            <a:rPr lang="ru-RU" sz="2000" b="1" u="sng" kern="1200" dirty="0" smtClean="0">
              <a:solidFill>
                <a:schemeClr val="tx1"/>
              </a:solidFill>
            </a:rPr>
            <a:t>в коллективном договоре</a:t>
          </a:r>
          <a:endParaRPr lang="ru-RU" sz="2000" b="1" u="sng" kern="1200" dirty="0">
            <a:solidFill>
              <a:schemeClr val="tx1"/>
            </a:solidFill>
          </a:endParaRPr>
        </a:p>
      </dsp:txBody>
      <dsp:txXfrm>
        <a:off x="5706897" y="1648500"/>
        <a:ext cx="4166450" cy="44254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Макет ''Архитектура''"/>
  <dgm:desc val="Служит для отображения иерархических отношений, которые строятся снизу вверх. Этот макет хорошо подходит для показа архитектурных компонентов или объектов, построенных на базе других объектов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8669" y="2253714"/>
            <a:ext cx="8824913" cy="155509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7338" y="4111096"/>
            <a:ext cx="7267575" cy="18540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66CF-4EC9-4E64-9D41-4CE9E9EB8265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FCF17-4829-48B7-8574-C1B9744A8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241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66CF-4EC9-4E64-9D41-4CE9E9EB8265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FCF17-4829-48B7-8574-C1B9744A8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201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27131" y="290532"/>
            <a:ext cx="2336006" cy="61901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9113" y="290532"/>
            <a:ext cx="6834981" cy="61901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66CF-4EC9-4E64-9D41-4CE9E9EB8265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FCF17-4829-48B7-8574-C1B9744A8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537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66CF-4EC9-4E64-9D41-4CE9E9EB8265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FCF17-4829-48B7-8574-C1B9744A8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94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126" y="4661929"/>
            <a:ext cx="8824913" cy="1440899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0126" y="3074926"/>
            <a:ext cx="8824913" cy="1587003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8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7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6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5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4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2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1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0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66CF-4EC9-4E64-9D41-4CE9E9EB8265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FCF17-4829-48B7-8574-C1B9744A8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545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9112" y="1692805"/>
            <a:ext cx="4585494" cy="478788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7644" y="1692805"/>
            <a:ext cx="4585494" cy="478788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66CF-4EC9-4E64-9D41-4CE9E9EB8265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FCF17-4829-48B7-8574-C1B9744A8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11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9112" y="1623951"/>
            <a:ext cx="4587297" cy="67678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880" indent="0">
              <a:buNone/>
              <a:defRPr sz="2200" b="1"/>
            </a:lvl2pPr>
            <a:lvl3pPr marL="1007760" indent="0">
              <a:buNone/>
              <a:defRPr sz="2000" b="1"/>
            </a:lvl3pPr>
            <a:lvl4pPr marL="1511640" indent="0">
              <a:buNone/>
              <a:defRPr sz="1800" b="1"/>
            </a:lvl4pPr>
            <a:lvl5pPr marL="2015520" indent="0">
              <a:buNone/>
              <a:defRPr sz="1800" b="1"/>
            </a:lvl5pPr>
            <a:lvl6pPr marL="2519401" indent="0">
              <a:buNone/>
              <a:defRPr sz="1800" b="1"/>
            </a:lvl6pPr>
            <a:lvl7pPr marL="3023281" indent="0">
              <a:buNone/>
              <a:defRPr sz="1800" b="1"/>
            </a:lvl7pPr>
            <a:lvl8pPr marL="3527161" indent="0">
              <a:buNone/>
              <a:defRPr sz="1800" b="1"/>
            </a:lvl8pPr>
            <a:lvl9pPr marL="403104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9112" y="2300736"/>
            <a:ext cx="4587297" cy="4179951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74039" y="1623951"/>
            <a:ext cx="4589099" cy="67678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880" indent="0">
              <a:buNone/>
              <a:defRPr sz="2200" b="1"/>
            </a:lvl2pPr>
            <a:lvl3pPr marL="1007760" indent="0">
              <a:buNone/>
              <a:defRPr sz="2000" b="1"/>
            </a:lvl3pPr>
            <a:lvl4pPr marL="1511640" indent="0">
              <a:buNone/>
              <a:defRPr sz="1800" b="1"/>
            </a:lvl4pPr>
            <a:lvl5pPr marL="2015520" indent="0">
              <a:buNone/>
              <a:defRPr sz="1800" b="1"/>
            </a:lvl5pPr>
            <a:lvl6pPr marL="2519401" indent="0">
              <a:buNone/>
              <a:defRPr sz="1800" b="1"/>
            </a:lvl6pPr>
            <a:lvl7pPr marL="3023281" indent="0">
              <a:buNone/>
              <a:defRPr sz="1800" b="1"/>
            </a:lvl7pPr>
            <a:lvl8pPr marL="3527161" indent="0">
              <a:buNone/>
              <a:defRPr sz="1800" b="1"/>
            </a:lvl8pPr>
            <a:lvl9pPr marL="403104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74039" y="2300736"/>
            <a:ext cx="4589099" cy="4179951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66CF-4EC9-4E64-9D41-4CE9E9EB8265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FCF17-4829-48B7-8574-C1B9744A8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44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66CF-4EC9-4E64-9D41-4CE9E9EB8265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FCF17-4829-48B7-8574-C1B9744A8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933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66CF-4EC9-4E64-9D41-4CE9E9EB8265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FCF17-4829-48B7-8574-C1B9744A8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727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113" y="288852"/>
            <a:ext cx="3415689" cy="122929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9171" y="288852"/>
            <a:ext cx="5803966" cy="6191835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9113" y="1518150"/>
            <a:ext cx="3415689" cy="4962537"/>
          </a:xfrm>
        </p:spPr>
        <p:txBody>
          <a:bodyPr/>
          <a:lstStyle>
            <a:lvl1pPr marL="0" indent="0">
              <a:buNone/>
              <a:defRPr sz="1500"/>
            </a:lvl1pPr>
            <a:lvl2pPr marL="503880" indent="0">
              <a:buNone/>
              <a:defRPr sz="1300"/>
            </a:lvl2pPr>
            <a:lvl3pPr marL="1007760" indent="0">
              <a:buNone/>
              <a:defRPr sz="1100"/>
            </a:lvl3pPr>
            <a:lvl4pPr marL="1511640" indent="0">
              <a:buNone/>
              <a:defRPr sz="1000"/>
            </a:lvl4pPr>
            <a:lvl5pPr marL="2015520" indent="0">
              <a:buNone/>
              <a:defRPr sz="1000"/>
            </a:lvl5pPr>
            <a:lvl6pPr marL="2519401" indent="0">
              <a:buNone/>
              <a:defRPr sz="1000"/>
            </a:lvl6pPr>
            <a:lvl7pPr marL="3023281" indent="0">
              <a:buNone/>
              <a:defRPr sz="1000"/>
            </a:lvl7pPr>
            <a:lvl8pPr marL="3527161" indent="0">
              <a:buNone/>
              <a:defRPr sz="1000"/>
            </a:lvl8pPr>
            <a:lvl9pPr marL="403104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66CF-4EC9-4E64-9D41-4CE9E9EB8265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FCF17-4829-48B7-8574-C1B9744A8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87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4994" y="5078413"/>
            <a:ext cx="6229350" cy="59953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34994" y="648237"/>
            <a:ext cx="6229350" cy="4352925"/>
          </a:xfrm>
        </p:spPr>
        <p:txBody>
          <a:bodyPr/>
          <a:lstStyle>
            <a:lvl1pPr marL="0" indent="0">
              <a:buNone/>
              <a:defRPr sz="3500"/>
            </a:lvl1pPr>
            <a:lvl2pPr marL="503880" indent="0">
              <a:buNone/>
              <a:defRPr sz="3100"/>
            </a:lvl2pPr>
            <a:lvl3pPr marL="1007760" indent="0">
              <a:buNone/>
              <a:defRPr sz="2600"/>
            </a:lvl3pPr>
            <a:lvl4pPr marL="1511640" indent="0">
              <a:buNone/>
              <a:defRPr sz="2200"/>
            </a:lvl4pPr>
            <a:lvl5pPr marL="2015520" indent="0">
              <a:buNone/>
              <a:defRPr sz="2200"/>
            </a:lvl5pPr>
            <a:lvl6pPr marL="2519401" indent="0">
              <a:buNone/>
              <a:defRPr sz="2200"/>
            </a:lvl6pPr>
            <a:lvl7pPr marL="3023281" indent="0">
              <a:buNone/>
              <a:defRPr sz="2200"/>
            </a:lvl7pPr>
            <a:lvl8pPr marL="3527161" indent="0">
              <a:buNone/>
              <a:defRPr sz="2200"/>
            </a:lvl8pPr>
            <a:lvl9pPr marL="4031041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34994" y="5677948"/>
            <a:ext cx="6229350" cy="851440"/>
          </a:xfrm>
        </p:spPr>
        <p:txBody>
          <a:bodyPr/>
          <a:lstStyle>
            <a:lvl1pPr marL="0" indent="0">
              <a:buNone/>
              <a:defRPr sz="1500"/>
            </a:lvl1pPr>
            <a:lvl2pPr marL="503880" indent="0">
              <a:buNone/>
              <a:defRPr sz="1300"/>
            </a:lvl2pPr>
            <a:lvl3pPr marL="1007760" indent="0">
              <a:buNone/>
              <a:defRPr sz="1100"/>
            </a:lvl3pPr>
            <a:lvl4pPr marL="1511640" indent="0">
              <a:buNone/>
              <a:defRPr sz="1000"/>
            </a:lvl4pPr>
            <a:lvl5pPr marL="2015520" indent="0">
              <a:buNone/>
              <a:defRPr sz="1000"/>
            </a:lvl5pPr>
            <a:lvl6pPr marL="2519401" indent="0">
              <a:buNone/>
              <a:defRPr sz="1000"/>
            </a:lvl6pPr>
            <a:lvl7pPr marL="3023281" indent="0">
              <a:buNone/>
              <a:defRPr sz="1000"/>
            </a:lvl7pPr>
            <a:lvl8pPr marL="3527161" indent="0">
              <a:buNone/>
              <a:defRPr sz="1000"/>
            </a:lvl8pPr>
            <a:lvl9pPr marL="403104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66CF-4EC9-4E64-9D41-4CE9E9EB8265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FCF17-4829-48B7-8574-C1B9744A8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071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113" y="290531"/>
            <a:ext cx="9344025" cy="1209146"/>
          </a:xfrm>
          <a:prstGeom prst="rect">
            <a:avLst/>
          </a:prstGeom>
        </p:spPr>
        <p:txBody>
          <a:bodyPr vert="horz" lIns="100776" tIns="50388" rIns="100776" bIns="5038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9113" y="1692805"/>
            <a:ext cx="9344025" cy="4787882"/>
          </a:xfrm>
          <a:prstGeom prst="rect">
            <a:avLst/>
          </a:prstGeom>
        </p:spPr>
        <p:txBody>
          <a:bodyPr vert="horz" lIns="100776" tIns="50388" rIns="100776" bIns="5038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9113" y="6724195"/>
            <a:ext cx="2422525" cy="386255"/>
          </a:xfrm>
          <a:prstGeom prst="rect">
            <a:avLst/>
          </a:prstGeom>
        </p:spPr>
        <p:txBody>
          <a:bodyPr vert="horz" lIns="100776" tIns="50388" rIns="100776" bIns="50388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F66CF-4EC9-4E64-9D41-4CE9E9EB8265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7269" y="6724195"/>
            <a:ext cx="3287713" cy="386255"/>
          </a:xfrm>
          <a:prstGeom prst="rect">
            <a:avLst/>
          </a:prstGeom>
        </p:spPr>
        <p:txBody>
          <a:bodyPr vert="horz" lIns="100776" tIns="50388" rIns="100776" bIns="50388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40613" y="6724195"/>
            <a:ext cx="2422525" cy="386255"/>
          </a:xfrm>
          <a:prstGeom prst="rect">
            <a:avLst/>
          </a:prstGeom>
        </p:spPr>
        <p:txBody>
          <a:bodyPr vert="horz" lIns="100776" tIns="50388" rIns="100776" bIns="5038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FCF17-4829-48B7-8574-C1B9744A8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17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0776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10" indent="-377910" algn="l" defTabSz="10077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805" indent="-314925" algn="l" defTabSz="10077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700" indent="-251940" algn="l" defTabSz="10077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580" indent="-251940" algn="l" defTabSz="10077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461" indent="-251940" algn="l" defTabSz="100776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341" indent="-251940" algn="l" defTabSz="10077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221" indent="-251940" algn="l" defTabSz="10077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101" indent="-251940" algn="l" defTabSz="10077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2981" indent="-251940" algn="l" defTabSz="10077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77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880" algn="l" defTabSz="10077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760" algn="l" defTabSz="10077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640" algn="l" defTabSz="10077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520" algn="l" defTabSz="10077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401" algn="l" defTabSz="10077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281" algn="l" defTabSz="10077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161" algn="l" defTabSz="10077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041" algn="l" defTabSz="10077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A02CF25A81A9BF3E9751769EB107DB7F1F036AFE58647060EEDA7F8C3251F7C12269DD9766033FD195FCC131bFn3J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consultantplus://offline/ref=A02CF25A81A9BF3E9751769EB107DB7F15016BF65E6A2D6AE683738E355EA8C42578DD9361153584DABA943DF918016C294EA51F89b4n2J" TargetMode="External"/><Relationship Id="rId5" Type="http://schemas.openxmlformats.org/officeDocument/2006/relationships/hyperlink" Target="consultantplus://offline/ref=A02CF25A81A9BF3E9751769EB107DB7F140965FA586D2D6AE683738E355EA8C437788598661F20D18AE0C330FAb1n2J" TargetMode="External"/><Relationship Id="rId4" Type="http://schemas.openxmlformats.org/officeDocument/2006/relationships/hyperlink" Target="consultantplus://offline/ref=A02CF25A81A9BF3E9751769EB107DB7F1F0660F957647060EEDA7F8C3251F7C12269DD9766033FD195FCC131bFn3J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Server\пленумы\МООПРЗРФ\Архив картинок\Рисунок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" r="8239"/>
          <a:stretch/>
        </p:blipFill>
        <p:spPr bwMode="auto">
          <a:xfrm>
            <a:off x="0" y="0"/>
            <a:ext cx="10382250" cy="726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Y:\ПРЕЗИДИУМЫ ПРЕЗЕНТАЦИИ\Шаблоны презентаций\16-12-2016_07-12-08\МОО здрав - презентация верх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5643"/>
            <a:ext cx="10132173" cy="1392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2313736"/>
            <a:ext cx="10382250" cy="3082194"/>
          </a:xfrm>
          <a:prstGeom prst="rect">
            <a:avLst/>
          </a:prstGeom>
          <a:noFill/>
        </p:spPr>
        <p:txBody>
          <a:bodyPr wrap="square" lIns="111065" tIns="55533" rIns="111065" bIns="55533" rtlCol="0">
            <a:spAutoFit/>
          </a:bodyPr>
          <a:lstStyle/>
          <a:p>
            <a:pPr algn="ctr"/>
            <a:r>
              <a:rPr lang="ru-RU" sz="5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Полхова</a:t>
            </a:r>
            <a:endParaRPr lang="en-US" sz="5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Лариса Сергеевна</a:t>
            </a:r>
            <a:endParaRPr lang="en-US" sz="5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отделом социально-экономической защиты, правовой инспектор труда ЦК Профсоюза работников здравоохранения РФ по Московской области</a:t>
            </a:r>
            <a:endParaRPr lang="ru-RU" sz="29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99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Server\пленумы\МООПРЗРФ\Архив картинок\Рисунок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" r="8239"/>
          <a:stretch/>
        </p:blipFill>
        <p:spPr bwMode="auto">
          <a:xfrm>
            <a:off x="0" y="0"/>
            <a:ext cx="10382250" cy="726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694376" y="580432"/>
            <a:ext cx="9075258" cy="6322536"/>
          </a:xfrm>
          <a:prstGeom prst="flowChartAlternateProcess">
            <a:avLst/>
          </a:prstGeom>
          <a:solidFill>
            <a:schemeClr val="lt1">
              <a:alpha val="5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776" tIns="50388" rIns="100776" bIns="50388" rtlCol="0" anchor="ctr"/>
          <a:lstStyle/>
          <a:p>
            <a:pPr algn="ctr"/>
            <a:r>
              <a:rPr lang="ru-RU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Неповышение</a:t>
            </a:r>
            <a:r>
              <a:rPr lang="ru-RU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должностных окладов на 25% специалистам и руководителям, работающим в сельских населенных пунктах </a:t>
            </a:r>
          </a:p>
          <a:p>
            <a:pPr algn="ctr"/>
            <a:endParaRPr lang="ru-RU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(нарушение пункта </a:t>
            </a:r>
            <a:r>
              <a:rPr lang="ru-RU" sz="3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 </a:t>
            </a:r>
            <a:r>
              <a:rPr lang="ru-RU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об оплате труда работников государственных учреждений здравоохранения Московской области, утвержденного постановлением Правительства Московской области </a:t>
            </a:r>
            <a:r>
              <a:rPr lang="ru-RU" sz="3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03.07.2007 № 483/23</a:t>
            </a:r>
            <a:r>
              <a:rPr lang="ru-RU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1293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Server\пленумы\МООПРЗРФ\Архив картинок\Рисунок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" r="8239"/>
          <a:stretch/>
        </p:blipFill>
        <p:spPr bwMode="auto">
          <a:xfrm>
            <a:off x="0" y="0"/>
            <a:ext cx="10382250" cy="726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63237940"/>
              </p:ext>
            </p:extLst>
          </p:nvPr>
        </p:nvGraphicFramePr>
        <p:xfrm>
          <a:off x="22672" y="504258"/>
          <a:ext cx="10138126" cy="6870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537052" y="1"/>
            <a:ext cx="5845198" cy="7173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0776" tIns="50388" rIns="100776" bIns="50388">
            <a:spAutoFit/>
          </a:bodyPr>
          <a:lstStyle/>
          <a:p>
            <a:r>
              <a:rPr lang="ru-RU" b="1" dirty="0" smtClean="0"/>
              <a:t>Утверждено постановлением Правительства</a:t>
            </a:r>
            <a:br>
              <a:rPr lang="ru-RU" b="1" dirty="0" smtClean="0"/>
            </a:br>
            <a:r>
              <a:rPr lang="ru-RU" b="1" dirty="0" smtClean="0"/>
              <a:t>Московской области от 3 июля 2007 г. N 483/23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2539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24FE98-3511-4A4F-BA40-16D3CEDEA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3">
                                            <p:graphicEl>
                                              <a:dgm id="{D224FE98-3511-4A4F-BA40-16D3CEDEA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E6F3C9-0FC0-4A5F-A511-E0F60C4E2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3">
                                            <p:graphicEl>
                                              <a:dgm id="{82E6F3C9-0FC0-4A5F-A511-E0F60C4E2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9B4275-18DC-42EA-81C1-9B14D050A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3">
                                            <p:graphicEl>
                                              <a:dgm id="{D29B4275-18DC-42EA-81C1-9B14D050A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Server\пленумы\МООПРЗРФ\Архив картинок\Рисунок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" r="8239"/>
          <a:stretch/>
        </p:blipFill>
        <p:spPr bwMode="auto">
          <a:xfrm>
            <a:off x="0" y="0"/>
            <a:ext cx="10382250" cy="726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694375" y="732783"/>
            <a:ext cx="8911740" cy="5332259"/>
          </a:xfrm>
          <a:prstGeom prst="flowChartAlternateProcess">
            <a:avLst/>
          </a:prstGeom>
          <a:solidFill>
            <a:schemeClr val="lt1">
              <a:alpha val="5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776" tIns="50388" rIns="100776" bIns="50388" rtlCol="0" anchor="ctr"/>
          <a:lstStyle/>
          <a:p>
            <a:pPr algn="ctr"/>
            <a:r>
              <a:rPr lang="ru-RU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Неправильное установление размера доплаты за работу в ночное время</a:t>
            </a:r>
          </a:p>
          <a:p>
            <a:pPr algn="ctr"/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(нарушение пункта </a:t>
            </a:r>
            <a:r>
              <a:rPr lang="ru-RU" sz="3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4.1 </a:t>
            </a:r>
            <a:r>
              <a:rPr lang="ru-RU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об оплате труда работников государственных учреждений здравоохранения Московской области, утвержденного постановлением Правительства Московской области </a:t>
            </a:r>
            <a:r>
              <a:rPr lang="ru-RU" sz="3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03.07.2007 № 483/23</a:t>
            </a:r>
            <a:r>
              <a:rPr lang="ru-RU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3340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Server\пленумы\МООПРЗРФ\Архив картинок\Рисунок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" r="8239"/>
          <a:stretch/>
        </p:blipFill>
        <p:spPr bwMode="auto">
          <a:xfrm>
            <a:off x="0" y="0"/>
            <a:ext cx="10382250" cy="726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285580" y="275732"/>
            <a:ext cx="9892849" cy="6703411"/>
          </a:xfrm>
          <a:prstGeom prst="flowChartAlternateProcess">
            <a:avLst/>
          </a:prstGeom>
          <a:solidFill>
            <a:schemeClr val="lt1">
              <a:alpha val="5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776" tIns="50388" rIns="100776" bIns="50388" rtlCol="0" anchor="ctr"/>
          <a:lstStyle/>
          <a:p>
            <a:pPr algn="ctr"/>
            <a:r>
              <a:rPr lang="ru-RU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Неустановление</a:t>
            </a:r>
            <a:r>
              <a:rPr lang="ru-RU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доплат работникам, оказывающим медицинскую помощь больным СПИДом и ВИЧ-инфицированным, за фактически затраченное время на оказание медицинской помощи и непосредственное обслуживание таких больных </a:t>
            </a:r>
          </a:p>
          <a:p>
            <a:pPr algn="ctr"/>
            <a:r>
              <a:rPr lang="ru-RU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(нарушение пункта </a:t>
            </a:r>
            <a:r>
              <a:rPr lang="ru-RU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3.3, </a:t>
            </a:r>
            <a:r>
              <a:rPr lang="ru-RU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абзаца третьего пункта </a:t>
            </a:r>
            <a:r>
              <a:rPr lang="ru-RU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4.7 </a:t>
            </a:r>
            <a:r>
              <a:rPr lang="ru-RU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об оплате труда работников государственных учреждений здравоохранения Московской области, утвержденного постановлением Правительства Московской области от </a:t>
            </a:r>
            <a:r>
              <a:rPr lang="ru-RU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03.07.2007 </a:t>
            </a:r>
            <a:r>
              <a:rPr lang="ru-RU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№483/23 Приложений 2 и 5 к Приказу Минздрава Московской области от </a:t>
            </a:r>
            <a:r>
              <a:rPr lang="ru-RU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24.08.2007 № 242)</a:t>
            </a:r>
            <a:endParaRPr lang="ru-RU" sz="2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92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Server\пленумы\МООПРЗРФ\Архив картинок\Рисунок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" r="8239"/>
          <a:stretch/>
        </p:blipFill>
        <p:spPr bwMode="auto">
          <a:xfrm>
            <a:off x="0" y="0"/>
            <a:ext cx="10382250" cy="726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222573" y="580432"/>
            <a:ext cx="9937104" cy="6322536"/>
          </a:xfrm>
          <a:prstGeom prst="flowChartAlternateProcess">
            <a:avLst/>
          </a:prstGeom>
          <a:solidFill>
            <a:schemeClr val="lt1">
              <a:alpha val="5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776" tIns="50388" rIns="100776" bIns="50388" rtlCol="0" anchor="ctr"/>
          <a:lstStyle/>
          <a:p>
            <a:pPr algn="ctr"/>
            <a:r>
              <a:rPr lang="ru-RU" sz="3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во всех учреждениях установлены все выплаты компенсационного характера, предусмотренные нормативными правовыми актами Московской области для работников государственных учреждений здравоохранения</a:t>
            </a:r>
          </a:p>
          <a:p>
            <a:pPr algn="ctr"/>
            <a:endParaRPr lang="ru-RU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(нарушение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пунктов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3.3, 3.4, 4.7, 4.10, 4.11, 4.12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об оплате труда работников государственных учреждений здравоохранения Московской области, утвержденного постановлением Правительства Московской области от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03.07.2007 № 483/23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877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Server\пленумы\МООПРЗРФ\Архив картинок\Рисунок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" r="8239"/>
          <a:stretch/>
        </p:blipFill>
        <p:spPr bwMode="auto">
          <a:xfrm>
            <a:off x="0" y="0"/>
            <a:ext cx="10382250" cy="726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739593" y="199557"/>
            <a:ext cx="8911740" cy="6855762"/>
          </a:xfrm>
          <a:prstGeom prst="flowChartAlternateProcess">
            <a:avLst/>
          </a:prstGeom>
          <a:solidFill>
            <a:schemeClr val="lt1">
              <a:alpha val="5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776" tIns="50388" rIns="100776" bIns="50388" rtlCol="0" anchor="ctr"/>
          <a:lstStyle/>
          <a:p>
            <a:pPr algn="ctr"/>
            <a:r>
              <a:rPr lang="ru-RU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и выплата работникам видов стимулирующих выплат, не предусмотренных нормативными правовыми актами Московской области</a:t>
            </a:r>
          </a:p>
          <a:p>
            <a:pPr algn="ctr"/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(нарушение пункта </a:t>
            </a:r>
            <a:r>
              <a:rPr lang="ru-RU" sz="3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5.2 </a:t>
            </a:r>
            <a:r>
              <a:rPr lang="ru-RU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об оплате труда работников государственных учреждений здравоохранения Московской области, утвержденного постановлением Правительства Московской области </a:t>
            </a:r>
            <a:r>
              <a:rPr lang="ru-RU" sz="3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03.07.2007 № 483/23</a:t>
            </a:r>
            <a:r>
              <a:rPr lang="ru-RU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7571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Server\пленумы\МООПРЗРФ\Архив картинок\Рисунок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" r="8239"/>
          <a:stretch/>
        </p:blipFill>
        <p:spPr bwMode="auto">
          <a:xfrm>
            <a:off x="0" y="0"/>
            <a:ext cx="10382250" cy="726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739593" y="199557"/>
            <a:ext cx="8911740" cy="6855762"/>
          </a:xfrm>
          <a:prstGeom prst="flowChartAlternateProcess">
            <a:avLst/>
          </a:prstGeom>
          <a:solidFill>
            <a:schemeClr val="lt1">
              <a:alpha val="5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776" tIns="50388" rIns="100776" bIns="50388" rtlCol="0" anchor="ctr"/>
          <a:lstStyle/>
          <a:p>
            <a:pPr algn="ctr"/>
            <a:r>
              <a:rPr lang="ru-RU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во всех учреждениях имеются критерии оценки деятельности работников для установления  конкретной выплаты стимулирующего характера</a:t>
            </a:r>
            <a:endParaRPr lang="ru-RU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(нарушение пункта </a:t>
            </a:r>
            <a:r>
              <a:rPr lang="ru-RU" sz="3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5.7 </a:t>
            </a:r>
            <a:r>
              <a:rPr lang="ru-RU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об оплате труда работников государственных учреждений здравоохранения Московской области, утвержденного постановлением Правительства Московской области </a:t>
            </a:r>
            <a:r>
              <a:rPr lang="ru-RU" sz="3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03.07.2007 № 483/23</a:t>
            </a:r>
            <a:r>
              <a:rPr lang="ru-RU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087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Server\пленумы\МООПРЗРФ\Архив картинок\Рисунок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" r="8239"/>
          <a:stretch/>
        </p:blipFill>
        <p:spPr bwMode="auto">
          <a:xfrm>
            <a:off x="0" y="0"/>
            <a:ext cx="10382250" cy="726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735256" y="732783"/>
            <a:ext cx="8911740" cy="5941660"/>
          </a:xfrm>
          <a:prstGeom prst="flowChartAlternateProcess">
            <a:avLst/>
          </a:prstGeom>
          <a:solidFill>
            <a:schemeClr val="lt1">
              <a:alpha val="5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776" tIns="50388" rIns="100776" bIns="50388" rtlCol="0" anchor="ctr"/>
          <a:lstStyle/>
          <a:p>
            <a:pPr algn="ctr"/>
            <a:r>
              <a:rPr lang="ru-RU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при оформлении и оплате дополнительной работы, выполняемой работником по поручению работодателя в то же самое время, когда он выполняет работу по основной должности</a:t>
            </a:r>
          </a:p>
          <a:p>
            <a:pPr algn="ctr"/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(совмещение профессий (должностей), увеличение объема работы, расширение зоны обслуживания) (нарушение статей </a:t>
            </a:r>
            <a:r>
              <a:rPr lang="ru-RU" sz="3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60.2 </a:t>
            </a:r>
            <a:r>
              <a:rPr lang="ru-RU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151 Трудового Кодекса РФ)</a:t>
            </a:r>
          </a:p>
        </p:txBody>
      </p:sp>
    </p:spTree>
    <p:extLst>
      <p:ext uri="{BB962C8B-B14F-4D97-AF65-F5344CB8AC3E}">
        <p14:creationId xmlns:p14="http://schemas.microsoft.com/office/powerpoint/2010/main" val="281667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Server\пленумы\МООПРЗРФ\Архив картинок\Рисунок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" r="8239"/>
          <a:stretch/>
        </p:blipFill>
        <p:spPr bwMode="auto">
          <a:xfrm>
            <a:off x="0" y="0"/>
            <a:ext cx="10382250" cy="726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My Documents\ТН\ОТЧЕТ О РАБОТЕ\2018\Проверки\Ленинский\Эфф.контракт\Уведомление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9" t="7670" b="24603"/>
          <a:stretch/>
        </p:blipFill>
        <p:spPr bwMode="auto">
          <a:xfrm>
            <a:off x="1675484" y="275732"/>
            <a:ext cx="6867763" cy="6915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820111" y="4774822"/>
            <a:ext cx="1635182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002521" y="5912691"/>
            <a:ext cx="17987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63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Server\пленумы\МООПРЗРФ\Архив картинок\Рисунок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" r="8239"/>
          <a:stretch/>
        </p:blipFill>
        <p:spPr bwMode="auto">
          <a:xfrm>
            <a:off x="0" y="0"/>
            <a:ext cx="10382250" cy="726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My Documents\ТН\ОТЧЕТ О РАБОТЕ\2018\Проверки\Ленинский\Эфф.контракт\20181109_1536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7" t="20591" b="17071"/>
          <a:stretch/>
        </p:blipFill>
        <p:spPr bwMode="auto">
          <a:xfrm>
            <a:off x="1021412" y="351907"/>
            <a:ext cx="8635988" cy="6860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266689" y="4389189"/>
            <a:ext cx="2574834" cy="114262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76" tIns="50388" rIns="100776" bIns="50388"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99270" y="4408482"/>
            <a:ext cx="3158130" cy="114262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76" tIns="50388" rIns="100776" bIns="50388"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557212" y="3224710"/>
            <a:ext cx="1267827" cy="840424"/>
          </a:xfrm>
          <a:prstGeom prst="rect">
            <a:avLst/>
          </a:prstGeom>
          <a:noFill/>
        </p:spPr>
        <p:txBody>
          <a:bodyPr wrap="square" lIns="100776" tIns="50388" rIns="100776" bIns="50388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?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6498" y="4075518"/>
            <a:ext cx="2452773" cy="409537"/>
          </a:xfrm>
          <a:prstGeom prst="rect">
            <a:avLst/>
          </a:prstGeom>
          <a:noFill/>
        </p:spPr>
        <p:txBody>
          <a:bodyPr wrap="square" lIns="100776" tIns="50388" rIns="100776" bIns="50388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Стр. 6 ТД – класс 3.2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71663" y="1634057"/>
            <a:ext cx="6008716" cy="39370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76" tIns="50388" rIns="100776" bIns="50388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03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/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Server\пленумы\МООПРЗРФ\Архив картинок\Рисунок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" r="8239"/>
          <a:stretch/>
        </p:blipFill>
        <p:spPr bwMode="auto">
          <a:xfrm>
            <a:off x="0" y="0"/>
            <a:ext cx="10382250" cy="726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2616" y="961308"/>
            <a:ext cx="9075258" cy="10558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0776" tIns="50388" rIns="100776" bIns="50388">
            <a:spAutoFit/>
          </a:bodyPr>
          <a:lstStyle/>
          <a:p>
            <a:pPr algn="ctr"/>
            <a:r>
              <a:rPr lang="ru-RU" sz="3100" b="1" dirty="0">
                <a:solidFill>
                  <a:srgbClr val="002060"/>
                </a:solidFill>
              </a:rPr>
              <a:t>Системы оплаты труда работников государственных учреждений устанавливаются: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123382"/>
            <a:ext cx="9660661" cy="501870"/>
          </a:xfrm>
          <a:prstGeom prst="rect">
            <a:avLst/>
          </a:prstGeom>
        </p:spPr>
        <p:txBody>
          <a:bodyPr wrap="square" lIns="100776" tIns="50388" rIns="100776" bIns="50388">
            <a:spAutoFit/>
          </a:bodyPr>
          <a:lstStyle/>
          <a:p>
            <a:r>
              <a:rPr lang="ru-RU" sz="2600" b="1" dirty="0">
                <a:solidFill>
                  <a:srgbClr val="C00000"/>
                </a:solidFill>
              </a:rPr>
              <a:t>Установление системы оплаты труда в учреждениях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3821" y="2259971"/>
            <a:ext cx="9933729" cy="1332866"/>
          </a:xfrm>
          <a:prstGeom prst="rect">
            <a:avLst/>
          </a:prstGeom>
          <a:solidFill>
            <a:schemeClr val="bg2">
              <a:lumMod val="75000"/>
              <a:alpha val="81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0776" tIns="50388" rIns="100776" bIns="50388">
            <a:spAutoFit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</a:rPr>
              <a:t>- в государственных учреждениях субъектов РФ – коллективными договорами, соглашениями, локальными нормативными актами в соответствии с федеральными законами и иными нормативными правовыми актами РФ, законами и иными нормативными правовыми актами субъектов РФ (часть первая статьи 144 ТК РФ).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3821" y="3932138"/>
            <a:ext cx="9933729" cy="2563973"/>
          </a:xfrm>
          <a:prstGeom prst="rect">
            <a:avLst/>
          </a:prstGeom>
          <a:solidFill>
            <a:schemeClr val="accent6">
              <a:lumMod val="40000"/>
              <a:lumOff val="60000"/>
              <a:alpha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0776" tIns="50388" rIns="100776" bIns="50388">
            <a:spAutoFit/>
          </a:bodyPr>
          <a:lstStyle/>
          <a:p>
            <a:pPr algn="just"/>
            <a:r>
              <a:rPr lang="en-US" b="1" dirty="0" smtClean="0"/>
              <a:t>- </a:t>
            </a:r>
            <a:r>
              <a:rPr lang="ru-RU" b="1" dirty="0" smtClean="0"/>
              <a:t>системы </a:t>
            </a:r>
            <a:r>
              <a:rPr lang="ru-RU" b="1" dirty="0"/>
              <a:t>оплаты труда работников государственных … учреждений устанавливаются с учетом единого тарифно-квалификационного </a:t>
            </a:r>
            <a:r>
              <a:rPr lang="ru-RU" b="1" dirty="0">
                <a:hlinkClick r:id="rId3"/>
              </a:rPr>
              <a:t>справочника работ</a:t>
            </a:r>
            <a:r>
              <a:rPr lang="ru-RU" b="1" dirty="0"/>
              <a:t> и профессий рабочих, единого квалификационного </a:t>
            </a:r>
            <a:r>
              <a:rPr lang="ru-RU" b="1" dirty="0">
                <a:hlinkClick r:id="rId4"/>
              </a:rPr>
              <a:t>справочника должностей</a:t>
            </a:r>
            <a:r>
              <a:rPr lang="ru-RU" b="1" dirty="0"/>
              <a:t> руководителей, специалистов и служащих или профессиональных стандартов, а также с учетом государственных гарантий по оплате труда, </a:t>
            </a:r>
            <a:r>
              <a:rPr lang="ru-RU" b="1" dirty="0">
                <a:hlinkClick r:id="rId5"/>
              </a:rPr>
              <a:t>рекомендаций</a:t>
            </a:r>
            <a:r>
              <a:rPr lang="ru-RU" b="1" dirty="0"/>
              <a:t> Российской трехсторонней комиссии по регулированию социально-трудовых отношений (часть третья </a:t>
            </a:r>
            <a:r>
              <a:rPr lang="ru-RU" b="1" dirty="0">
                <a:hlinkClick r:id="rId6"/>
              </a:rPr>
              <a:t>статьи 135</a:t>
            </a:r>
            <a:r>
              <a:rPr lang="ru-RU" b="1" dirty="0"/>
              <a:t> настоящего Кодекса) и мнения соответствующих профсоюзов (объединений профсоюзов) и объединений работодателей» (часть четвертая статьи 144 ТК РФ).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687938"/>
            <a:ext cx="1038225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70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Server\пленумы\МООПРЗРФ\Архив картинок\Рисунок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" r="8239"/>
          <a:stretch/>
        </p:blipFill>
        <p:spPr bwMode="auto">
          <a:xfrm>
            <a:off x="0" y="0"/>
            <a:ext cx="10382250" cy="726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My Documents\ТН\ОТЧЕТ О РАБОТЕ\2018\Проверки\Ленинский\Эфф.контракт\20181109_1537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0" t="31990" b="7949"/>
          <a:stretch/>
        </p:blipFill>
        <p:spPr bwMode="auto">
          <a:xfrm>
            <a:off x="1511967" y="161220"/>
            <a:ext cx="7602272" cy="6793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1511966" y="4007460"/>
            <a:ext cx="5804895" cy="686429"/>
          </a:xfrm>
          <a:prstGeom prst="ellipse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76" tIns="50388" rIns="100776" bIns="50388"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>
            <a:stCxn id="5" idx="6"/>
          </p:cNvCxnSpPr>
          <p:nvPr/>
        </p:nvCxnSpPr>
        <p:spPr>
          <a:xfrm flipH="1" flipV="1">
            <a:off x="6417511" y="3770676"/>
            <a:ext cx="899350" cy="579999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6581029" y="3170388"/>
            <a:ext cx="735832" cy="1180287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5" idx="6"/>
          </p:cNvCxnSpPr>
          <p:nvPr/>
        </p:nvCxnSpPr>
        <p:spPr>
          <a:xfrm flipH="1" flipV="1">
            <a:off x="7081103" y="2637162"/>
            <a:ext cx="235758" cy="1713513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480379" y="4007461"/>
            <a:ext cx="2125736" cy="717313"/>
          </a:xfrm>
          <a:prstGeom prst="rect">
            <a:avLst/>
          </a:prstGeom>
          <a:noFill/>
        </p:spPr>
        <p:txBody>
          <a:bodyPr wrap="square" lIns="100776" tIns="50388" rIns="100776" bIns="50388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????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0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Server\пленумы\МООПРЗРФ\Архив картинок\Рисунок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" r="8239"/>
          <a:stretch/>
        </p:blipFill>
        <p:spPr bwMode="auto">
          <a:xfrm>
            <a:off x="0" y="0"/>
            <a:ext cx="10382250" cy="726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735256" y="732783"/>
            <a:ext cx="8911740" cy="5941660"/>
          </a:xfrm>
          <a:prstGeom prst="flowChartAlternateProcess">
            <a:avLst/>
          </a:prstGeom>
          <a:solidFill>
            <a:schemeClr val="lt1">
              <a:alpha val="5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776" tIns="50388" rIns="100776" bIns="50388" rtlCol="0" anchor="ctr"/>
          <a:lstStyle/>
          <a:p>
            <a:pPr algn="ctr"/>
            <a:r>
              <a:rPr lang="ru-RU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Несоблюдение сроков выплаты заработной платы и невыплата денежной компенсации при нарушении работодателем этих сроков</a:t>
            </a:r>
          </a:p>
          <a:p>
            <a:pPr algn="ctr"/>
            <a:endParaRPr lang="ru-RU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(нарушение </a:t>
            </a:r>
            <a:r>
              <a:rPr lang="ru-RU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статей </a:t>
            </a:r>
            <a:r>
              <a:rPr lang="ru-RU" sz="3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136 </a:t>
            </a:r>
            <a:r>
              <a:rPr lang="ru-RU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236</a:t>
            </a:r>
            <a:br>
              <a:rPr lang="ru-RU" sz="3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Трудового </a:t>
            </a:r>
            <a:r>
              <a:rPr lang="ru-RU" sz="3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кодекса </a:t>
            </a:r>
            <a:r>
              <a:rPr lang="ru-RU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РФ)</a:t>
            </a:r>
          </a:p>
        </p:txBody>
      </p:sp>
    </p:spTree>
    <p:extLst>
      <p:ext uri="{BB962C8B-B14F-4D97-AF65-F5344CB8AC3E}">
        <p14:creationId xmlns:p14="http://schemas.microsoft.com/office/powerpoint/2010/main" val="50508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Server\пленумы\МООПРЗРФ\Архив картинок\Рисунок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" r="8239"/>
          <a:stretch/>
        </p:blipFill>
        <p:spPr bwMode="auto">
          <a:xfrm>
            <a:off x="0" y="0"/>
            <a:ext cx="10382250" cy="726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30885" y="4014900"/>
            <a:ext cx="7199392" cy="2640917"/>
          </a:xfrm>
          <a:prstGeom prst="rect">
            <a:avLst/>
          </a:prstGeom>
          <a:noFill/>
        </p:spPr>
        <p:txBody>
          <a:bodyPr wrap="square" lIns="100776" tIns="50388" rIns="100776" bIns="50388" rtlCol="0">
            <a:spAutoFit/>
          </a:bodyPr>
          <a:lstStyle/>
          <a:p>
            <a:pPr algn="r"/>
            <a:r>
              <a:rPr lang="ru-RU" sz="31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Полхова</a:t>
            </a:r>
            <a: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Лариса Сергеевна </a:t>
            </a:r>
            <a:r>
              <a:rPr lang="en-US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en-US" sz="3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отделом </a:t>
            </a:r>
            <a:endParaRPr lang="ru-RU" sz="2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социально-экономической 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защиты, </a:t>
            </a:r>
            <a:endParaRPr lang="ru-RU" sz="2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правовой 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инспектор труда ЦК Профсоюза работников здравоохранения РФ по Московской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pPr algn="r"/>
            <a:endParaRPr lang="ru-RU" sz="2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8 499 138-03-40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(только для членов Профсоюза!)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633" y="747116"/>
            <a:ext cx="88569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84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Server\пленумы\МООПРЗРФ\Архив картинок\Рисунок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" r="8239"/>
          <a:stretch/>
        </p:blipFill>
        <p:spPr bwMode="auto">
          <a:xfrm>
            <a:off x="0" y="0"/>
            <a:ext cx="10382250" cy="726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3496" y="351908"/>
            <a:ext cx="9075258" cy="15329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0776" tIns="50388" rIns="100776" bIns="50388">
            <a:spAutoFit/>
          </a:bodyPr>
          <a:lstStyle/>
          <a:p>
            <a:pPr algn="ctr"/>
            <a:r>
              <a:rPr lang="ru-RU" sz="3100" b="1" dirty="0">
                <a:solidFill>
                  <a:srgbClr val="002060"/>
                </a:solidFill>
              </a:rPr>
              <a:t>Система оплаты труда в государственных учреждениях здравоохранения МО устанавливается в соответствии с:</a:t>
            </a:r>
            <a:endParaRPr lang="ru-RU" sz="31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2733" y="5404988"/>
            <a:ext cx="9892849" cy="409537"/>
          </a:xfrm>
          <a:prstGeom prst="rect">
            <a:avLst/>
          </a:prstGeom>
        </p:spPr>
        <p:txBody>
          <a:bodyPr wrap="square" lIns="100776" tIns="50388" rIns="100776" bIns="50388">
            <a:spAutoFit/>
          </a:bodyPr>
          <a:lstStyle/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082681"/>
              </p:ext>
            </p:extLst>
          </p:nvPr>
        </p:nvGraphicFramePr>
        <p:xfrm>
          <a:off x="367339" y="2332460"/>
          <a:ext cx="9758243" cy="363977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9758243"/>
              </a:tblGrid>
              <a:tr h="11259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dirty="0" smtClean="0"/>
                        <a:t> - Законом МО от 03.05.2007г. №60/2007-ОЗ «Об оплате труда работников государственных учреждений МО, руководителя, заместителей руководителя и главного бухгалтера ТФОМС МО</a:t>
                      </a:r>
                      <a:r>
                        <a:rPr lang="ru-RU" sz="2100" b="1" dirty="0" smtClean="0"/>
                        <a:t>»</a:t>
                      </a:r>
                      <a:endParaRPr lang="ru-RU" sz="2100" b="1" dirty="0" smtClean="0"/>
                    </a:p>
                  </a:txBody>
                  <a:tcPr marL="103823" marR="103823" marT="48366" marB="48366"/>
                </a:tc>
              </a:tr>
              <a:tr h="858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dirty="0" smtClean="0"/>
                        <a:t>- постановлением Правительства МО от 03.07.2007г. №483/23 «Об оплате труда работников государственных учреждений здравоохранения МО</a:t>
                      </a:r>
                      <a:r>
                        <a:rPr lang="ru-RU" sz="2100" b="1" dirty="0" smtClean="0"/>
                        <a:t>»</a:t>
                      </a:r>
                      <a:endParaRPr lang="ru-RU" sz="2100" b="1" dirty="0" smtClean="0"/>
                    </a:p>
                  </a:txBody>
                  <a:tcPr marL="103823" marR="103823" marT="48366" marB="48366"/>
                </a:tc>
              </a:tr>
              <a:tr h="5123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dirty="0" smtClean="0"/>
                        <a:t>- приказом МЗ МО от 24.08.2007г. №</a:t>
                      </a:r>
                      <a:r>
                        <a:rPr lang="ru-RU" sz="2100" b="1" dirty="0" smtClean="0"/>
                        <a:t>242</a:t>
                      </a:r>
                      <a:endParaRPr lang="ru-RU" sz="2100" b="1" dirty="0" smtClean="0"/>
                    </a:p>
                  </a:txBody>
                  <a:tcPr marL="103823" marR="103823" marT="48366" marB="48366"/>
                </a:tc>
              </a:tr>
              <a:tr h="11426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dirty="0" smtClean="0"/>
                        <a:t>- приказом МЗ МО от 02.09.2008г. №508 «О критериях оценки деятельности медицинского персонала и реализации принципа оплаты труда, ориентированного на результат» и др.</a:t>
                      </a:r>
                    </a:p>
                  </a:txBody>
                  <a:tcPr marL="103823" marR="103823" marT="48366" marB="4836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80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Server\пленумы\МООПРЗРФ\Архив картинок\Рисунок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" r="8239"/>
          <a:stretch/>
        </p:blipFill>
        <p:spPr bwMode="auto">
          <a:xfrm>
            <a:off x="0" y="0"/>
            <a:ext cx="10382250" cy="726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9098" y="351907"/>
            <a:ext cx="9565813" cy="10558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0776" tIns="50388" rIns="100776" bIns="50388">
            <a:spAutoFit/>
          </a:bodyPr>
          <a:lstStyle/>
          <a:p>
            <a:pPr algn="ctr"/>
            <a:r>
              <a:rPr lang="ru-RU" sz="3100" b="1" dirty="0">
                <a:solidFill>
                  <a:srgbClr val="002060"/>
                </a:solidFill>
              </a:rPr>
              <a:t>Принятие в учреждениях локальных нормативных актов (далее – ЛНА) по оплате труда</a:t>
            </a:r>
            <a:endParaRPr lang="ru-RU" sz="31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546895"/>
              </p:ext>
            </p:extLst>
          </p:nvPr>
        </p:nvGraphicFramePr>
        <p:xfrm>
          <a:off x="312004" y="1612431"/>
          <a:ext cx="9758243" cy="557048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9758243"/>
              </a:tblGrid>
              <a:tr h="86287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2100" dirty="0" smtClean="0"/>
                        <a:t>ЛНА, устанавливающие системы оплаты труда, принимаются работодателем с учетом мнения представительного органа работников </a:t>
                      </a:r>
                      <a:r>
                        <a:rPr lang="ru-RU" sz="2100" dirty="0" smtClean="0"/>
                        <a:t>(ч. 4 ст. </a:t>
                      </a:r>
                      <a:r>
                        <a:rPr lang="ru-RU" sz="2100" dirty="0" smtClean="0"/>
                        <a:t>135 ТК РФ</a:t>
                      </a:r>
                      <a:r>
                        <a:rPr lang="ru-RU" sz="2100" dirty="0" smtClean="0"/>
                        <a:t>)</a:t>
                      </a:r>
                      <a:endParaRPr lang="ru-RU" sz="2100" b="1" dirty="0" smtClean="0"/>
                    </a:p>
                  </a:txBody>
                  <a:tcPr marL="103823" marR="103823" marT="48366" marB="48366"/>
                </a:tc>
              </a:tr>
              <a:tr h="1708926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2100" b="1" dirty="0" smtClean="0"/>
                        <a:t>Порядок учета мнения выборного органа первичной профсоюзной организации при принятии ЛНА установлен в статье 372 ТК РФ. </a:t>
                      </a:r>
                      <a:endParaRPr lang="ru-RU" sz="2100" b="1" dirty="0" smtClean="0"/>
                    </a:p>
                    <a:p>
                      <a:pPr marL="27463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100" b="1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ru-RU" sz="2100" b="1" dirty="0" smtClean="0">
                          <a:solidFill>
                            <a:srgbClr val="C00000"/>
                          </a:solidFill>
                        </a:rPr>
                        <a:t>Важно! Работодатель учитывает мотивированное мнение профкома, только если все или большинство (50% + 1 человек) работников являются членами профсоюза</a:t>
                      </a:r>
                      <a:r>
                        <a:rPr lang="ru-RU" sz="2100" b="1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ru-RU" sz="21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103823" marR="103823" marT="48366" marB="48366"/>
                </a:tc>
              </a:tr>
              <a:tr h="299868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2100" b="1" dirty="0" smtClean="0">
                          <a:solidFill>
                            <a:schemeClr val="tx2"/>
                          </a:solidFill>
                        </a:rPr>
                        <a:t>!!! Нормы ЛНА</a:t>
                      </a:r>
                      <a:r>
                        <a:rPr lang="ru-RU" sz="2100" b="1" dirty="0" smtClean="0"/>
                        <a:t>, ухудшающие положение работников по сравнению с установленным трудовым законодательством и иными нормативными правовыми актами, содержащими нормы трудового права, коллективным договором, соглашениями, а также </a:t>
                      </a:r>
                      <a:r>
                        <a:rPr lang="ru-RU" sz="2100" b="1" dirty="0" smtClean="0">
                          <a:solidFill>
                            <a:schemeClr val="tx2"/>
                          </a:solidFill>
                        </a:rPr>
                        <a:t>ЛНА</a:t>
                      </a:r>
                      <a:r>
                        <a:rPr lang="ru-RU" sz="2100" b="1" dirty="0" smtClean="0"/>
                        <a:t>, принятые без соблюдения установленного статьей 372 ТК РФ порядка учета мнения представительного органа работников, не подлежат применению. В таких случаях применяются трудовое законодательство и иные нормативные правовые акты, содержащие нормы трудового права, коллективный договор, </a:t>
                      </a:r>
                      <a:r>
                        <a:rPr lang="ru-RU" sz="2100" b="1" dirty="0" smtClean="0"/>
                        <a:t>соглашения</a:t>
                      </a:r>
                      <a:r>
                        <a:rPr lang="ru-RU" sz="2100" b="1" baseline="0" dirty="0" smtClean="0"/>
                        <a:t> (ч. 4 ст. 8 ТК РФ)</a:t>
                      </a:r>
                      <a:endParaRPr lang="ru-RU" sz="2100" b="1" dirty="0" smtClean="0"/>
                    </a:p>
                  </a:txBody>
                  <a:tcPr marL="103823" marR="103823" marT="48366" marB="4836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239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Server\пленумы\МООПРЗРФ\Архив картинок\Рисунок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" r="8239"/>
          <a:stretch/>
        </p:blipFill>
        <p:spPr bwMode="auto">
          <a:xfrm>
            <a:off x="0" y="0"/>
            <a:ext cx="10382250" cy="726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438597" y="732783"/>
            <a:ext cx="9433048" cy="5941660"/>
          </a:xfrm>
          <a:prstGeom prst="flowChartAlternateProcess">
            <a:avLst/>
          </a:prstGeom>
          <a:solidFill>
            <a:schemeClr val="lt1">
              <a:alpha val="5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776" tIns="50388" rIns="100776" bIns="50388" rtlCol="0" anchor="ctr"/>
          <a:lstStyle/>
          <a:p>
            <a:pPr algn="ctr"/>
            <a:r>
              <a:rPr lang="ru-RU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нормативные акты по оплате труда принимаются без учета мотивированного мнения выборного органа первичной профсоюзной организации или не соблюдается порядок учета мотивированного мнения</a:t>
            </a:r>
          </a:p>
          <a:p>
            <a:pPr algn="ctr"/>
            <a:endParaRPr lang="ru-RU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(нарушение </a:t>
            </a:r>
            <a:r>
              <a:rPr lang="ru-RU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статей </a:t>
            </a:r>
            <a:r>
              <a:rPr lang="ru-RU" sz="3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135</a:t>
            </a:r>
            <a:r>
              <a:rPr lang="ru-RU" sz="3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(часть четвертая), </a:t>
            </a:r>
            <a:r>
              <a:rPr lang="ru-RU" sz="3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(часть четвертая),</a:t>
            </a:r>
            <a:br>
              <a:rPr lang="ru-RU" sz="3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372</a:t>
            </a:r>
            <a:r>
              <a:rPr lang="ru-RU" sz="3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Трудового Кодекса РФ)</a:t>
            </a:r>
          </a:p>
        </p:txBody>
      </p:sp>
    </p:spTree>
    <p:extLst>
      <p:ext uri="{BB962C8B-B14F-4D97-AF65-F5344CB8AC3E}">
        <p14:creationId xmlns:p14="http://schemas.microsoft.com/office/powerpoint/2010/main" val="344906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294581" y="243061"/>
            <a:ext cx="9865096" cy="640871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776" tIns="50388" rIns="100776" bIns="50388" rtlCol="0" anchor="ctr"/>
          <a:lstStyle/>
          <a:p>
            <a:pPr algn="ctr"/>
            <a:r>
              <a:rPr lang="ru-RU" sz="3600" dirty="0"/>
              <a:t> </a:t>
            </a:r>
            <a:r>
              <a:rPr lang="ru-RU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Проверочный лист </a:t>
            </a:r>
            <a:r>
              <a:rPr lang="ru-RU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Роструда</a:t>
            </a:r>
            <a:r>
              <a:rPr lang="ru-RU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5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соблюдением </a:t>
            </a:r>
            <a:r>
              <a:rPr lang="ru-RU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трудового законодательства </a:t>
            </a:r>
            <a:r>
              <a:rPr lang="ru-RU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иных </a:t>
            </a:r>
            <a:r>
              <a:rPr lang="ru-RU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НПА </a:t>
            </a:r>
            <a:r>
              <a:rPr lang="ru-RU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установлению и </a:t>
            </a:r>
            <a:r>
              <a:rPr lang="ru-RU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выплате заработной </a:t>
            </a:r>
            <a:r>
              <a:rPr lang="ru-RU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платы</a:t>
            </a:r>
          </a:p>
          <a:p>
            <a:pPr algn="ctr"/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(утвержден приложением № 7 </a:t>
            </a:r>
            <a:b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приказу </a:t>
            </a:r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Роструда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от 10.11.2017 № 655)</a:t>
            </a:r>
          </a:p>
          <a:p>
            <a:pPr algn="ctr"/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63989"/>
              </p:ext>
            </p:extLst>
          </p:nvPr>
        </p:nvGraphicFramePr>
        <p:xfrm>
          <a:off x="287729" y="3771453"/>
          <a:ext cx="9871947" cy="3053520"/>
        </p:xfrm>
        <a:graphic>
          <a:graphicData uri="http://schemas.openxmlformats.org/drawingml/2006/table">
            <a:tbl>
              <a:tblPr/>
              <a:tblGrid>
                <a:gridCol w="617806"/>
                <a:gridCol w="4657281"/>
                <a:gridCol w="4596860"/>
              </a:tblGrid>
              <a:tr h="0">
                <a:tc>
                  <a:txBody>
                    <a:bodyPr/>
                    <a:lstStyle/>
                    <a:p>
                      <a:pPr marL="38100" marR="38100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ru-RU" sz="1800" dirty="0">
                        <a:effectLst/>
                        <a:latin typeface="Verdana"/>
                      </a:endParaRPr>
                    </a:p>
                  </a:txBody>
                  <a:tcPr marL="36000" marR="0" marT="36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</a:rPr>
                        <a:t>Вопросы, отражающие содержание обязательных требований</a:t>
                      </a:r>
                      <a:endParaRPr lang="ru-RU" sz="1400" dirty="0">
                        <a:effectLst/>
                        <a:latin typeface="Verdan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</a:rPr>
                        <a:t>Реквизиты нормативных правовых актов, с указанием их структурных единиц, которыми установлены обязательные требования</a:t>
                      </a:r>
                      <a:endParaRPr lang="ru-RU" sz="1400" dirty="0">
                        <a:effectLst/>
                        <a:latin typeface="Verdan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</a:rPr>
                        <a:t>2</a:t>
                      </a:r>
                      <a:endParaRPr lang="ru-RU" sz="1800" dirty="0">
                        <a:effectLst/>
                        <a:latin typeface="Verdana"/>
                      </a:endParaRPr>
                    </a:p>
                  </a:txBody>
                  <a:tcPr marL="36000" marR="0" marT="36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just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400" b="0" dirty="0">
                          <a:effectLst/>
                          <a:latin typeface="Times New Roman"/>
                        </a:rPr>
                        <a:t>Локальные нормативные акты, устанавливающие системы оплаты труда, приняты работодателем с учетом мнения представительного органа работников (при его наличии)</a:t>
                      </a:r>
                      <a:endParaRPr lang="ru-RU" sz="1800" b="0" dirty="0">
                        <a:effectLst/>
                        <a:latin typeface="Verdana"/>
                      </a:endParaRPr>
                    </a:p>
                  </a:txBody>
                  <a:tcPr marL="36000" marR="0" marT="36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just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400" b="0" u="non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Часть 4 статьи 135</a:t>
                      </a:r>
                      <a:r>
                        <a:rPr lang="ru-RU" sz="2400" b="0" u="none" dirty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2400" b="0" dirty="0">
                          <a:effectLst/>
                          <a:latin typeface="Times New Roman"/>
                        </a:rPr>
                        <a:t>Трудового кодекса Российской Федерации (Собрание законодательства Российской Федерации, 2002, N 1, ст. 3; 2006, N 27, ст. 2878)</a:t>
                      </a:r>
                      <a:endParaRPr lang="ru-RU" sz="1800" b="0" dirty="0">
                        <a:effectLst/>
                        <a:latin typeface="Verdana"/>
                      </a:endParaRPr>
                    </a:p>
                  </a:txBody>
                  <a:tcPr marL="36000" marR="0" marT="36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98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Server\пленумы\МООПРЗРФ\Архив картинок\Рисунок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" r="8239"/>
          <a:stretch/>
        </p:blipFill>
        <p:spPr bwMode="auto">
          <a:xfrm>
            <a:off x="0" y="0"/>
            <a:ext cx="10382250" cy="726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9098" y="351907"/>
            <a:ext cx="9565813" cy="5788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0776" tIns="50388" rIns="100776" bIns="50388">
            <a:spAutoFit/>
          </a:bodyPr>
          <a:lstStyle/>
          <a:p>
            <a:pPr algn="ctr"/>
            <a:r>
              <a:rPr lang="ru-RU" sz="3100" b="1" dirty="0">
                <a:solidFill>
                  <a:srgbClr val="002060"/>
                </a:solidFill>
              </a:rPr>
              <a:t>Установление заработной платы работнику</a:t>
            </a:r>
            <a:endParaRPr lang="ru-RU" sz="31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020985"/>
              </p:ext>
            </p:extLst>
          </p:nvPr>
        </p:nvGraphicFramePr>
        <p:xfrm>
          <a:off x="312004" y="1342184"/>
          <a:ext cx="9758243" cy="518872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9758243"/>
              </a:tblGrid>
              <a:tr h="1125995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2100" b="1" dirty="0" smtClean="0"/>
                        <a:t>Заработная плата устанавливается работнику трудовым договором в соответствии с действующими у данного работодателя системами оплаты труда (часть первая статьи 135 ТК РФ</a:t>
                      </a:r>
                      <a:r>
                        <a:rPr lang="ru-RU" sz="2100" b="1" dirty="0" smtClean="0"/>
                        <a:t>)</a:t>
                      </a:r>
                      <a:endParaRPr lang="ru-RU" sz="2100" b="1" dirty="0" smtClean="0"/>
                    </a:p>
                  </a:txBody>
                  <a:tcPr marL="103823" marR="103823" marT="48366" marB="48366"/>
                </a:tc>
              </a:tr>
              <a:tr h="299868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2100" b="1" dirty="0" smtClean="0"/>
                        <a:t>Для проведения работы по установлению размера должностных окладов, выплат компенсационного и стимулирующего характера в учреждении приказом руководителя создается постоянно действующая тарификационная комиссия (пункт 3.7. Положения об оплате труда работников государственных учреждений здравоохранения МО, утвержденного постановлением Правительства МО от 03.07.2007г. №483/23 «Об оплате труда работников государственных учреждений здравоохранения МО» (далее - областное Положение об оплате труда) и Приложение 3 к приказу МЗ МО №242 от 24.08.2007г</a:t>
                      </a:r>
                      <a:r>
                        <a:rPr lang="ru-RU" sz="2100" b="1" dirty="0" smtClean="0"/>
                        <a:t>.)</a:t>
                      </a:r>
                      <a:endParaRPr lang="ru-RU" sz="2100" b="1" dirty="0" smtClean="0"/>
                    </a:p>
                  </a:txBody>
                  <a:tcPr marL="103823" marR="103823" marT="48366" marB="48366"/>
                </a:tc>
              </a:tr>
              <a:tr h="106404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2100" b="1" dirty="0" smtClean="0"/>
                        <a:t>Тарификационная комиссия устанавливает заработную плату работников в соответствии с ЛНА по оплате труда, действующими в учреждении.</a:t>
                      </a:r>
                    </a:p>
                  </a:txBody>
                  <a:tcPr marL="103823" marR="103823" marT="48366" marB="4836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020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Server\пленумы\МООПРЗРФ\Архив картинок\Рисунок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" r="8239"/>
          <a:stretch/>
        </p:blipFill>
        <p:spPr bwMode="auto">
          <a:xfrm>
            <a:off x="0" y="0"/>
            <a:ext cx="10382250" cy="726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2613" y="171053"/>
            <a:ext cx="921702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МЗ МО от 27.02.2018 г. № 252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внесены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тарификационных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списков, утвержденные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МЗ МО от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24.08.2007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242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 тарификационных списках работников предусмотрены все компенсационные выплаты, установленные нормативными правовыми актами Московской области по оплате труда работников государственных учреждений здравоохранения, за исключением доплат за работу в ночное время, оплаты праздничных дней и сверхурочной работы. Это позволит сократить количество нарушений по оплате труда при установлении размера заработной платы.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82613" y="2187277"/>
            <a:ext cx="8712968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28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Server\пленумы\МООПРЗРФ\Архив картинок\Рисунок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" r="8239"/>
          <a:stretch/>
        </p:blipFill>
        <p:spPr bwMode="auto">
          <a:xfrm>
            <a:off x="0" y="0"/>
            <a:ext cx="10382250" cy="726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367339" y="199556"/>
            <a:ext cx="9565813" cy="6779587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776" tIns="50388" rIns="100776" bIns="50388" rtlCol="0" anchor="ctr"/>
          <a:lstStyle/>
          <a:p>
            <a:pPr algn="ctr"/>
            <a:r>
              <a:rPr lang="ru-RU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в учреждениях здравоохранения правил (критериев) для установления должностных окладов в пределах диапазона окладов </a:t>
            </a:r>
          </a:p>
          <a:p>
            <a:pPr algn="ctr"/>
            <a:r>
              <a:rPr lang="ru-RU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(нарушение пункта </a:t>
            </a:r>
            <a:r>
              <a:rPr lang="ru-RU" sz="3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 </a:t>
            </a:r>
            <a:r>
              <a:rPr lang="ru-RU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об оплате труда работников государственных учреждений здравоохранения Московской области, утвержденного постановлением Правительства Московской области от </a:t>
            </a:r>
            <a:r>
              <a:rPr lang="ru-RU" sz="3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03.07.2007 № 483/23</a:t>
            </a:r>
            <a:r>
              <a:rPr lang="ru-RU" sz="3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algn="ctr"/>
            <a:r>
              <a:rPr lang="ru-RU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неправомерное изменение установленных размеров должностных окладов при повышении должностных окладов</a:t>
            </a:r>
          </a:p>
        </p:txBody>
      </p:sp>
    </p:spTree>
    <p:extLst>
      <p:ext uri="{BB962C8B-B14F-4D97-AF65-F5344CB8AC3E}">
        <p14:creationId xmlns:p14="http://schemas.microsoft.com/office/powerpoint/2010/main" val="171612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1265</Words>
  <Application>Microsoft Office PowerPoint</Application>
  <PresentationFormat>Произвольный</PresentationFormat>
  <Paragraphs>84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Никита Елис</cp:lastModifiedBy>
  <cp:revision>30</cp:revision>
  <cp:lastPrinted>2018-04-20T12:21:53Z</cp:lastPrinted>
  <dcterms:created xsi:type="dcterms:W3CDTF">2018-04-20T09:19:19Z</dcterms:created>
  <dcterms:modified xsi:type="dcterms:W3CDTF">2018-11-27T14:03:10Z</dcterms:modified>
</cp:coreProperties>
</file>