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65" r:id="rId4"/>
    <p:sldId id="266" r:id="rId5"/>
    <p:sldId id="267" r:id="rId6"/>
    <p:sldId id="268" r:id="rId7"/>
    <p:sldId id="257" r:id="rId8"/>
    <p:sldId id="276" r:id="rId9"/>
    <p:sldId id="258" r:id="rId10"/>
    <p:sldId id="269" r:id="rId11"/>
    <p:sldId id="274" r:id="rId12"/>
    <p:sldId id="271" r:id="rId13"/>
    <p:sldId id="270" r:id="rId14"/>
    <p:sldId id="272" r:id="rId15"/>
    <p:sldId id="273" r:id="rId16"/>
    <p:sldId id="259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6" autoAdjust="0"/>
  </p:normalViewPr>
  <p:slideViewPr>
    <p:cSldViewPr>
      <p:cViewPr varScale="1"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1AC51-9FD6-4E6A-957B-1B2F02F21EB6}" type="doc">
      <dgm:prSet loTypeId="urn:microsoft.com/office/officeart/2005/8/layout/hierarchy3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F1283A0-D07D-47DC-AC7E-27C8D1C2B41D}">
      <dgm:prSet phldrT="[Текст]"/>
      <dgm:spPr/>
      <dgm:t>
        <a:bodyPr/>
        <a:lstStyle/>
        <a:p>
          <a:r>
            <a:rPr lang="ru-RU" dirty="0" smtClean="0"/>
            <a:t>Легкий НС </a:t>
          </a:r>
          <a:br>
            <a:rPr lang="ru-RU" dirty="0" smtClean="0"/>
          </a:br>
          <a:r>
            <a:rPr lang="ru-RU" dirty="0" smtClean="0"/>
            <a:t>(в </a:t>
          </a:r>
          <a:r>
            <a:rPr lang="ru-RU" dirty="0" err="1" smtClean="0"/>
            <a:t>т.ч</a:t>
          </a:r>
          <a:r>
            <a:rPr lang="ru-RU" dirty="0" smtClean="0"/>
            <a:t>. групповой)</a:t>
          </a:r>
          <a:endParaRPr lang="ru-RU" dirty="0"/>
        </a:p>
      </dgm:t>
    </dgm:pt>
    <dgm:pt modelId="{71CBF353-37DD-40F2-A022-C7DE9A6E95B5}" type="parTrans" cxnId="{7B658195-23CF-484E-8284-5A082E25F23D}">
      <dgm:prSet/>
      <dgm:spPr/>
      <dgm:t>
        <a:bodyPr/>
        <a:lstStyle/>
        <a:p>
          <a:endParaRPr lang="ru-RU"/>
        </a:p>
      </dgm:t>
    </dgm:pt>
    <dgm:pt modelId="{451F9335-43CD-4EB9-BDA8-6132B4895E97}" type="sibTrans" cxnId="{7B658195-23CF-484E-8284-5A082E25F23D}">
      <dgm:prSet/>
      <dgm:spPr/>
      <dgm:t>
        <a:bodyPr/>
        <a:lstStyle/>
        <a:p>
          <a:endParaRPr lang="ru-RU"/>
        </a:p>
      </dgm:t>
    </dgm:pt>
    <dgm:pt modelId="{D071C6D4-9873-4976-9A5D-C444041704B6}">
      <dgm:prSet phldrT="[Текст]"/>
      <dgm:spPr/>
      <dgm:t>
        <a:bodyPr/>
        <a:lstStyle/>
        <a:p>
          <a:r>
            <a:rPr lang="ru-RU" b="0" dirty="0" smtClean="0"/>
            <a:t>Представители ВО ППО</a:t>
          </a:r>
          <a:endParaRPr lang="ru-RU" dirty="0"/>
        </a:p>
      </dgm:t>
    </dgm:pt>
    <dgm:pt modelId="{7D7999D9-81F0-4A4D-A94A-F25F89AC3DB9}" type="parTrans" cxnId="{72458CA6-99E2-42F1-8913-03F1274BA722}">
      <dgm:prSet/>
      <dgm:spPr/>
      <dgm:t>
        <a:bodyPr/>
        <a:lstStyle/>
        <a:p>
          <a:endParaRPr lang="ru-RU"/>
        </a:p>
      </dgm:t>
    </dgm:pt>
    <dgm:pt modelId="{BF6B87B3-3BD9-4756-BDEC-6E0EB952017D}" type="sibTrans" cxnId="{72458CA6-99E2-42F1-8913-03F1274BA722}">
      <dgm:prSet/>
      <dgm:spPr/>
      <dgm:t>
        <a:bodyPr/>
        <a:lstStyle/>
        <a:p>
          <a:endParaRPr lang="ru-RU"/>
        </a:p>
      </dgm:t>
    </dgm:pt>
    <dgm:pt modelId="{A73E9571-16C0-4638-A9D9-37A74D751383}">
      <dgm:prSet phldrT="[Текст]"/>
      <dgm:spPr/>
      <dgm:t>
        <a:bodyPr/>
        <a:lstStyle/>
        <a:p>
          <a:r>
            <a:rPr lang="ru-RU" b="0" dirty="0" smtClean="0"/>
            <a:t>Уполномоченное лицо по охране труда</a:t>
          </a:r>
          <a:endParaRPr lang="ru-RU" dirty="0"/>
        </a:p>
      </dgm:t>
    </dgm:pt>
    <dgm:pt modelId="{DB9CE4B2-8E57-4B2C-AAFD-949C86FEB3BE}" type="parTrans" cxnId="{43D8FAC5-651F-4065-A2DB-EC08E2EA8D1B}">
      <dgm:prSet/>
      <dgm:spPr/>
      <dgm:t>
        <a:bodyPr/>
        <a:lstStyle/>
        <a:p>
          <a:endParaRPr lang="ru-RU"/>
        </a:p>
      </dgm:t>
    </dgm:pt>
    <dgm:pt modelId="{D1672D89-D418-4281-824B-78B2983F4E98}" type="sibTrans" cxnId="{43D8FAC5-651F-4065-A2DB-EC08E2EA8D1B}">
      <dgm:prSet/>
      <dgm:spPr/>
      <dgm:t>
        <a:bodyPr/>
        <a:lstStyle/>
        <a:p>
          <a:endParaRPr lang="ru-RU"/>
        </a:p>
      </dgm:t>
    </dgm:pt>
    <dgm:pt modelId="{5CEE468E-1836-4519-B283-2983DD5E5B4C}">
      <dgm:prSet phldrT="[Текст]"/>
      <dgm:spPr/>
      <dgm:t>
        <a:bodyPr/>
        <a:lstStyle/>
        <a:p>
          <a:r>
            <a:rPr lang="ru-RU" dirty="0" smtClean="0"/>
            <a:t>Тяжелый и смертельный НС</a:t>
          </a:r>
        </a:p>
        <a:p>
          <a:r>
            <a:rPr lang="ru-RU" dirty="0" smtClean="0"/>
            <a:t>(в </a:t>
          </a:r>
          <a:r>
            <a:rPr lang="ru-RU" dirty="0" err="1" smtClean="0"/>
            <a:t>т.ч</a:t>
          </a:r>
          <a:r>
            <a:rPr lang="ru-RU" dirty="0" smtClean="0"/>
            <a:t>. групповой)</a:t>
          </a:r>
          <a:endParaRPr lang="ru-RU" dirty="0"/>
        </a:p>
      </dgm:t>
    </dgm:pt>
    <dgm:pt modelId="{2DF7BF13-8EA1-4935-AF52-B5CF5EE0F52B}" type="parTrans" cxnId="{1DB59F56-FCFD-4991-B5BA-A43D8D55CDD0}">
      <dgm:prSet/>
      <dgm:spPr/>
      <dgm:t>
        <a:bodyPr/>
        <a:lstStyle/>
        <a:p>
          <a:endParaRPr lang="ru-RU"/>
        </a:p>
      </dgm:t>
    </dgm:pt>
    <dgm:pt modelId="{E370B4D4-D8C4-4E30-8F73-8EABC6382275}" type="sibTrans" cxnId="{1DB59F56-FCFD-4991-B5BA-A43D8D55CDD0}">
      <dgm:prSet/>
      <dgm:spPr/>
      <dgm:t>
        <a:bodyPr/>
        <a:lstStyle/>
        <a:p>
          <a:endParaRPr lang="ru-RU"/>
        </a:p>
      </dgm:t>
    </dgm:pt>
    <dgm:pt modelId="{EB12D22F-6FA5-4CC2-8B81-046C5B67D50B}">
      <dgm:prSet phldrT="[Текст]"/>
      <dgm:spPr/>
      <dgm:t>
        <a:bodyPr/>
        <a:lstStyle/>
        <a:p>
          <a:r>
            <a:rPr lang="ru-RU" b="0" dirty="0" smtClean="0"/>
            <a:t>Представители ВО ППО</a:t>
          </a:r>
          <a:endParaRPr lang="ru-RU" dirty="0"/>
        </a:p>
      </dgm:t>
    </dgm:pt>
    <dgm:pt modelId="{E1A6F225-9344-4170-8F86-2E3529BAE726}" type="parTrans" cxnId="{933F439B-A172-4CEB-8B73-168FCE858915}">
      <dgm:prSet/>
      <dgm:spPr/>
      <dgm:t>
        <a:bodyPr/>
        <a:lstStyle/>
        <a:p>
          <a:endParaRPr lang="ru-RU"/>
        </a:p>
      </dgm:t>
    </dgm:pt>
    <dgm:pt modelId="{0B5A9085-9763-4369-B861-0FB426822C0C}" type="sibTrans" cxnId="{933F439B-A172-4CEB-8B73-168FCE858915}">
      <dgm:prSet/>
      <dgm:spPr/>
      <dgm:t>
        <a:bodyPr/>
        <a:lstStyle/>
        <a:p>
          <a:endParaRPr lang="ru-RU"/>
        </a:p>
      </dgm:t>
    </dgm:pt>
    <dgm:pt modelId="{2439187C-801D-4E62-BAB3-2A7AC4FFD8AE}">
      <dgm:prSet phldrT="[Текст]"/>
      <dgm:spPr/>
      <dgm:t>
        <a:bodyPr/>
        <a:lstStyle/>
        <a:p>
          <a:r>
            <a:rPr lang="ru-RU" b="0" dirty="0" smtClean="0"/>
            <a:t>Уполномоченное лицо по охране труда</a:t>
          </a:r>
        </a:p>
      </dgm:t>
    </dgm:pt>
    <dgm:pt modelId="{6937C1FA-85A6-4840-B868-3DBC797C0DE2}" type="parTrans" cxnId="{FB8627CE-7EBA-4FAA-AAFF-1D04E1C786C5}">
      <dgm:prSet/>
      <dgm:spPr/>
      <dgm:t>
        <a:bodyPr/>
        <a:lstStyle/>
        <a:p>
          <a:endParaRPr lang="ru-RU"/>
        </a:p>
      </dgm:t>
    </dgm:pt>
    <dgm:pt modelId="{0E38647C-2C55-4E82-B84E-30FC88FFA657}" type="sibTrans" cxnId="{FB8627CE-7EBA-4FAA-AAFF-1D04E1C786C5}">
      <dgm:prSet/>
      <dgm:spPr/>
      <dgm:t>
        <a:bodyPr/>
        <a:lstStyle/>
        <a:p>
          <a:endParaRPr lang="ru-RU"/>
        </a:p>
      </dgm:t>
    </dgm:pt>
    <dgm:pt modelId="{496C8326-BA0D-4081-8CC3-3321929CB0E7}">
      <dgm:prSet phldrT="[Текст]"/>
      <dgm:spPr/>
      <dgm:t>
        <a:bodyPr/>
        <a:lstStyle/>
        <a:p>
          <a:r>
            <a:rPr lang="ru-RU" b="0" dirty="0" smtClean="0"/>
            <a:t>Технический инспектор труда ЦК Профсоюза по Московской области (МОК ПРЗ РФ)</a:t>
          </a:r>
        </a:p>
      </dgm:t>
    </dgm:pt>
    <dgm:pt modelId="{0B335DD1-A6C7-4EBB-B1D3-604A93EC91EB}" type="parTrans" cxnId="{A99DFF76-3774-4F60-8B33-C4219802D8FF}">
      <dgm:prSet/>
      <dgm:spPr/>
      <dgm:t>
        <a:bodyPr/>
        <a:lstStyle/>
        <a:p>
          <a:endParaRPr lang="ru-RU"/>
        </a:p>
      </dgm:t>
    </dgm:pt>
    <dgm:pt modelId="{077B1070-87E9-4E71-AB93-38BACBB2321A}" type="sibTrans" cxnId="{A99DFF76-3774-4F60-8B33-C4219802D8FF}">
      <dgm:prSet/>
      <dgm:spPr/>
      <dgm:t>
        <a:bodyPr/>
        <a:lstStyle/>
        <a:p>
          <a:endParaRPr lang="ru-RU"/>
        </a:p>
      </dgm:t>
    </dgm:pt>
    <dgm:pt modelId="{66730592-B54A-4929-8B32-31A5FFF2FAEF}" type="pres">
      <dgm:prSet presAssocID="{80E1AC51-9FD6-4E6A-957B-1B2F02F21E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C29B99-F6DF-41A7-95D6-3AAAAF9E1184}" type="pres">
      <dgm:prSet presAssocID="{9F1283A0-D07D-47DC-AC7E-27C8D1C2B41D}" presName="root" presStyleCnt="0"/>
      <dgm:spPr/>
    </dgm:pt>
    <dgm:pt modelId="{3DF4484C-9EB3-4759-8FE8-ADED5A6C7058}" type="pres">
      <dgm:prSet presAssocID="{9F1283A0-D07D-47DC-AC7E-27C8D1C2B41D}" presName="rootComposite" presStyleCnt="0"/>
      <dgm:spPr/>
    </dgm:pt>
    <dgm:pt modelId="{177FAEB5-AF7E-45CD-98D8-E78515A26855}" type="pres">
      <dgm:prSet presAssocID="{9F1283A0-D07D-47DC-AC7E-27C8D1C2B41D}" presName="rootText" presStyleLbl="node1" presStyleIdx="0" presStyleCnt="2" custScaleX="218489" custScaleY="83626"/>
      <dgm:spPr/>
      <dgm:t>
        <a:bodyPr/>
        <a:lstStyle/>
        <a:p>
          <a:endParaRPr lang="ru-RU"/>
        </a:p>
      </dgm:t>
    </dgm:pt>
    <dgm:pt modelId="{09AA8107-D0AF-4EBE-AD09-BBBB009B40FE}" type="pres">
      <dgm:prSet presAssocID="{9F1283A0-D07D-47DC-AC7E-27C8D1C2B41D}" presName="rootConnector" presStyleLbl="node1" presStyleIdx="0" presStyleCnt="2"/>
      <dgm:spPr/>
      <dgm:t>
        <a:bodyPr/>
        <a:lstStyle/>
        <a:p>
          <a:endParaRPr lang="ru-RU"/>
        </a:p>
      </dgm:t>
    </dgm:pt>
    <dgm:pt modelId="{ED3020ED-B9E4-491A-8326-443EA3DC8FE6}" type="pres">
      <dgm:prSet presAssocID="{9F1283A0-D07D-47DC-AC7E-27C8D1C2B41D}" presName="childShape" presStyleCnt="0"/>
      <dgm:spPr/>
    </dgm:pt>
    <dgm:pt modelId="{66E29353-D8AB-47B3-A93E-30792EB47A6D}" type="pres">
      <dgm:prSet presAssocID="{7D7999D9-81F0-4A4D-A94A-F25F89AC3DB9}" presName="Name13" presStyleLbl="parChTrans1D2" presStyleIdx="0" presStyleCnt="5"/>
      <dgm:spPr/>
      <dgm:t>
        <a:bodyPr/>
        <a:lstStyle/>
        <a:p>
          <a:endParaRPr lang="ru-RU"/>
        </a:p>
      </dgm:t>
    </dgm:pt>
    <dgm:pt modelId="{5310D6AF-BEAF-49BD-B8E3-B95825102FA8}" type="pres">
      <dgm:prSet presAssocID="{D071C6D4-9873-4976-9A5D-C444041704B6}" presName="childText" presStyleLbl="bgAcc1" presStyleIdx="0" presStyleCnt="5" custScaleX="238450" custScaleY="70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EDA97-A619-4119-94C0-BAD76F34AC8F}" type="pres">
      <dgm:prSet presAssocID="{DB9CE4B2-8E57-4B2C-AAFD-949C86FEB3BE}" presName="Name13" presStyleLbl="parChTrans1D2" presStyleIdx="1" presStyleCnt="5"/>
      <dgm:spPr/>
      <dgm:t>
        <a:bodyPr/>
        <a:lstStyle/>
        <a:p>
          <a:endParaRPr lang="ru-RU"/>
        </a:p>
      </dgm:t>
    </dgm:pt>
    <dgm:pt modelId="{02C96331-A39C-4145-BB31-1BE44B4DC048}" type="pres">
      <dgm:prSet presAssocID="{A73E9571-16C0-4638-A9D9-37A74D751383}" presName="childText" presStyleLbl="bgAcc1" presStyleIdx="1" presStyleCnt="5" custScaleX="238450" custScaleY="70280" custLinFactNeighborX="-2120" custLinFactNeighborY="-15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C4217-9E09-4E7C-9462-C2E61DABF160}" type="pres">
      <dgm:prSet presAssocID="{5CEE468E-1836-4519-B283-2983DD5E5B4C}" presName="root" presStyleCnt="0"/>
      <dgm:spPr/>
    </dgm:pt>
    <dgm:pt modelId="{84395123-EBF6-4151-8992-A34F5103A2AA}" type="pres">
      <dgm:prSet presAssocID="{5CEE468E-1836-4519-B283-2983DD5E5B4C}" presName="rootComposite" presStyleCnt="0"/>
      <dgm:spPr/>
    </dgm:pt>
    <dgm:pt modelId="{EA13C74D-F195-441B-BA1A-C058B06386F3}" type="pres">
      <dgm:prSet presAssocID="{5CEE468E-1836-4519-B283-2983DD5E5B4C}" presName="rootText" presStyleLbl="node1" presStyleIdx="1" presStyleCnt="2" custScaleX="218489" custScaleY="83626"/>
      <dgm:spPr/>
      <dgm:t>
        <a:bodyPr/>
        <a:lstStyle/>
        <a:p>
          <a:endParaRPr lang="ru-RU"/>
        </a:p>
      </dgm:t>
    </dgm:pt>
    <dgm:pt modelId="{0C3F33D2-A119-4C81-BC47-9B6E417DCE92}" type="pres">
      <dgm:prSet presAssocID="{5CEE468E-1836-4519-B283-2983DD5E5B4C}" presName="rootConnector" presStyleLbl="node1" presStyleIdx="1" presStyleCnt="2"/>
      <dgm:spPr/>
      <dgm:t>
        <a:bodyPr/>
        <a:lstStyle/>
        <a:p>
          <a:endParaRPr lang="ru-RU"/>
        </a:p>
      </dgm:t>
    </dgm:pt>
    <dgm:pt modelId="{D4BA4B23-3FCF-4C77-99FC-AFFF8BF3F67A}" type="pres">
      <dgm:prSet presAssocID="{5CEE468E-1836-4519-B283-2983DD5E5B4C}" presName="childShape" presStyleCnt="0"/>
      <dgm:spPr/>
    </dgm:pt>
    <dgm:pt modelId="{9FE28C96-109C-40BC-B584-DABA70EF64AB}" type="pres">
      <dgm:prSet presAssocID="{E1A6F225-9344-4170-8F86-2E3529BAE726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22AF291-6269-4799-B8E6-C4E38711117F}" type="pres">
      <dgm:prSet presAssocID="{EB12D22F-6FA5-4CC2-8B81-046C5B67D50B}" presName="childText" presStyleLbl="bgAcc1" presStyleIdx="2" presStyleCnt="5" custScaleX="238450" custScaleY="70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DD52D-BB6D-4DC5-9794-EC4F6A31B18F}" type="pres">
      <dgm:prSet presAssocID="{6937C1FA-85A6-4840-B868-3DBC797C0DE2}" presName="Name13" presStyleLbl="parChTrans1D2" presStyleIdx="3" presStyleCnt="5"/>
      <dgm:spPr/>
      <dgm:t>
        <a:bodyPr/>
        <a:lstStyle/>
        <a:p>
          <a:endParaRPr lang="ru-RU"/>
        </a:p>
      </dgm:t>
    </dgm:pt>
    <dgm:pt modelId="{4E167226-9B30-44FD-B054-C632151729B2}" type="pres">
      <dgm:prSet presAssocID="{2439187C-801D-4E62-BAB3-2A7AC4FFD8AE}" presName="childText" presStyleLbl="bgAcc1" presStyleIdx="3" presStyleCnt="5" custScaleX="238450" custScaleY="70280" custLinFactNeighborX="349" custLinFactNeighborY="-15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624E0-ADCB-4896-9CAC-CAD76C9DF5DC}" type="pres">
      <dgm:prSet presAssocID="{0B335DD1-A6C7-4EBB-B1D3-604A93EC91EB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65F23A6-A93C-4073-A625-BB1B1BDD9100}" type="pres">
      <dgm:prSet presAssocID="{496C8326-BA0D-4081-8CC3-3321929CB0E7}" presName="childText" presStyleLbl="bgAcc1" presStyleIdx="4" presStyleCnt="5" custScaleX="238450" custLinFactNeighborX="349" custLinFactNeighborY="-32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172114-FBB7-4E77-A398-6CDB7BBE5597}" type="presOf" srcId="{80E1AC51-9FD6-4E6A-957B-1B2F02F21EB6}" destId="{66730592-B54A-4929-8B32-31A5FFF2FAEF}" srcOrd="0" destOrd="0" presId="urn:microsoft.com/office/officeart/2005/8/layout/hierarchy3"/>
    <dgm:cxn modelId="{43D8FAC5-651F-4065-A2DB-EC08E2EA8D1B}" srcId="{9F1283A0-D07D-47DC-AC7E-27C8D1C2B41D}" destId="{A73E9571-16C0-4638-A9D9-37A74D751383}" srcOrd="1" destOrd="0" parTransId="{DB9CE4B2-8E57-4B2C-AAFD-949C86FEB3BE}" sibTransId="{D1672D89-D418-4281-824B-78B2983F4E98}"/>
    <dgm:cxn modelId="{D5E950CA-FA0E-424D-A163-497179C557FA}" type="presOf" srcId="{9F1283A0-D07D-47DC-AC7E-27C8D1C2B41D}" destId="{177FAEB5-AF7E-45CD-98D8-E78515A26855}" srcOrd="0" destOrd="0" presId="urn:microsoft.com/office/officeart/2005/8/layout/hierarchy3"/>
    <dgm:cxn modelId="{72458CA6-99E2-42F1-8913-03F1274BA722}" srcId="{9F1283A0-D07D-47DC-AC7E-27C8D1C2B41D}" destId="{D071C6D4-9873-4976-9A5D-C444041704B6}" srcOrd="0" destOrd="0" parTransId="{7D7999D9-81F0-4A4D-A94A-F25F89AC3DB9}" sibTransId="{BF6B87B3-3BD9-4756-BDEC-6E0EB952017D}"/>
    <dgm:cxn modelId="{5201AB71-E2A6-4730-83F3-337D0B7C4406}" type="presOf" srcId="{9F1283A0-D07D-47DC-AC7E-27C8D1C2B41D}" destId="{09AA8107-D0AF-4EBE-AD09-BBBB009B40FE}" srcOrd="1" destOrd="0" presId="urn:microsoft.com/office/officeart/2005/8/layout/hierarchy3"/>
    <dgm:cxn modelId="{ACFFD6A4-B917-4097-BE32-506DE1EDFFD6}" type="presOf" srcId="{A73E9571-16C0-4638-A9D9-37A74D751383}" destId="{02C96331-A39C-4145-BB31-1BE44B4DC048}" srcOrd="0" destOrd="0" presId="urn:microsoft.com/office/officeart/2005/8/layout/hierarchy3"/>
    <dgm:cxn modelId="{F5AE026B-EEED-41CE-812C-7943BDD47839}" type="presOf" srcId="{5CEE468E-1836-4519-B283-2983DD5E5B4C}" destId="{0C3F33D2-A119-4C81-BC47-9B6E417DCE92}" srcOrd="1" destOrd="0" presId="urn:microsoft.com/office/officeart/2005/8/layout/hierarchy3"/>
    <dgm:cxn modelId="{57BDDBB4-33B7-4533-A5E4-A7A0BA3AD8FD}" type="presOf" srcId="{DB9CE4B2-8E57-4B2C-AAFD-949C86FEB3BE}" destId="{BCAEDA97-A619-4119-94C0-BAD76F34AC8F}" srcOrd="0" destOrd="0" presId="urn:microsoft.com/office/officeart/2005/8/layout/hierarchy3"/>
    <dgm:cxn modelId="{0CE5B35F-018F-4CCA-A40D-8B081393758B}" type="presOf" srcId="{6937C1FA-85A6-4840-B868-3DBC797C0DE2}" destId="{534DD52D-BB6D-4DC5-9794-EC4F6A31B18F}" srcOrd="0" destOrd="0" presId="urn:microsoft.com/office/officeart/2005/8/layout/hierarchy3"/>
    <dgm:cxn modelId="{FB8627CE-7EBA-4FAA-AAFF-1D04E1C786C5}" srcId="{5CEE468E-1836-4519-B283-2983DD5E5B4C}" destId="{2439187C-801D-4E62-BAB3-2A7AC4FFD8AE}" srcOrd="1" destOrd="0" parTransId="{6937C1FA-85A6-4840-B868-3DBC797C0DE2}" sibTransId="{0E38647C-2C55-4E82-B84E-30FC88FFA657}"/>
    <dgm:cxn modelId="{29B0AF1D-C22B-4064-A980-2F0A88F218A4}" type="presOf" srcId="{7D7999D9-81F0-4A4D-A94A-F25F89AC3DB9}" destId="{66E29353-D8AB-47B3-A93E-30792EB47A6D}" srcOrd="0" destOrd="0" presId="urn:microsoft.com/office/officeart/2005/8/layout/hierarchy3"/>
    <dgm:cxn modelId="{6EEC9B30-E6AE-418A-BA44-AEBBA1FAA20A}" type="presOf" srcId="{0B335DD1-A6C7-4EBB-B1D3-604A93EC91EB}" destId="{076624E0-ADCB-4896-9CAC-CAD76C9DF5DC}" srcOrd="0" destOrd="0" presId="urn:microsoft.com/office/officeart/2005/8/layout/hierarchy3"/>
    <dgm:cxn modelId="{ACCAF30E-8163-4147-8444-760B1BA97127}" type="presOf" srcId="{E1A6F225-9344-4170-8F86-2E3529BAE726}" destId="{9FE28C96-109C-40BC-B584-DABA70EF64AB}" srcOrd="0" destOrd="0" presId="urn:microsoft.com/office/officeart/2005/8/layout/hierarchy3"/>
    <dgm:cxn modelId="{E2872EA3-07C6-4E52-A279-6E208406C694}" type="presOf" srcId="{5CEE468E-1836-4519-B283-2983DD5E5B4C}" destId="{EA13C74D-F195-441B-BA1A-C058B06386F3}" srcOrd="0" destOrd="0" presId="urn:microsoft.com/office/officeart/2005/8/layout/hierarchy3"/>
    <dgm:cxn modelId="{095930EA-AAC8-411A-88D7-5D198B987879}" type="presOf" srcId="{2439187C-801D-4E62-BAB3-2A7AC4FFD8AE}" destId="{4E167226-9B30-44FD-B054-C632151729B2}" srcOrd="0" destOrd="0" presId="urn:microsoft.com/office/officeart/2005/8/layout/hierarchy3"/>
    <dgm:cxn modelId="{933F439B-A172-4CEB-8B73-168FCE858915}" srcId="{5CEE468E-1836-4519-B283-2983DD5E5B4C}" destId="{EB12D22F-6FA5-4CC2-8B81-046C5B67D50B}" srcOrd="0" destOrd="0" parTransId="{E1A6F225-9344-4170-8F86-2E3529BAE726}" sibTransId="{0B5A9085-9763-4369-B861-0FB426822C0C}"/>
    <dgm:cxn modelId="{816586C6-1F83-4C37-8C08-31E04BF8EFA5}" type="presOf" srcId="{EB12D22F-6FA5-4CC2-8B81-046C5B67D50B}" destId="{722AF291-6269-4799-B8E6-C4E38711117F}" srcOrd="0" destOrd="0" presId="urn:microsoft.com/office/officeart/2005/8/layout/hierarchy3"/>
    <dgm:cxn modelId="{DAD2A7B6-DFBC-406F-BEF5-7A7DB3A8C002}" type="presOf" srcId="{496C8326-BA0D-4081-8CC3-3321929CB0E7}" destId="{665F23A6-A93C-4073-A625-BB1B1BDD9100}" srcOrd="0" destOrd="0" presId="urn:microsoft.com/office/officeart/2005/8/layout/hierarchy3"/>
    <dgm:cxn modelId="{A99DFF76-3774-4F60-8B33-C4219802D8FF}" srcId="{5CEE468E-1836-4519-B283-2983DD5E5B4C}" destId="{496C8326-BA0D-4081-8CC3-3321929CB0E7}" srcOrd="2" destOrd="0" parTransId="{0B335DD1-A6C7-4EBB-B1D3-604A93EC91EB}" sibTransId="{077B1070-87E9-4E71-AB93-38BACBB2321A}"/>
    <dgm:cxn modelId="{1DB59F56-FCFD-4991-B5BA-A43D8D55CDD0}" srcId="{80E1AC51-9FD6-4E6A-957B-1B2F02F21EB6}" destId="{5CEE468E-1836-4519-B283-2983DD5E5B4C}" srcOrd="1" destOrd="0" parTransId="{2DF7BF13-8EA1-4935-AF52-B5CF5EE0F52B}" sibTransId="{E370B4D4-D8C4-4E30-8F73-8EABC6382275}"/>
    <dgm:cxn modelId="{BD0727BB-9AF9-42E3-B5BB-E4B62A875CD9}" type="presOf" srcId="{D071C6D4-9873-4976-9A5D-C444041704B6}" destId="{5310D6AF-BEAF-49BD-B8E3-B95825102FA8}" srcOrd="0" destOrd="0" presId="urn:microsoft.com/office/officeart/2005/8/layout/hierarchy3"/>
    <dgm:cxn modelId="{7B658195-23CF-484E-8284-5A082E25F23D}" srcId="{80E1AC51-9FD6-4E6A-957B-1B2F02F21EB6}" destId="{9F1283A0-D07D-47DC-AC7E-27C8D1C2B41D}" srcOrd="0" destOrd="0" parTransId="{71CBF353-37DD-40F2-A022-C7DE9A6E95B5}" sibTransId="{451F9335-43CD-4EB9-BDA8-6132B4895E97}"/>
    <dgm:cxn modelId="{5A8C628E-6C1C-45AE-8796-FB8B982C9181}" type="presParOf" srcId="{66730592-B54A-4929-8B32-31A5FFF2FAEF}" destId="{6FC29B99-F6DF-41A7-95D6-3AAAAF9E1184}" srcOrd="0" destOrd="0" presId="urn:microsoft.com/office/officeart/2005/8/layout/hierarchy3"/>
    <dgm:cxn modelId="{D7CFE809-A535-44AB-9795-FF36F7AFC2CE}" type="presParOf" srcId="{6FC29B99-F6DF-41A7-95D6-3AAAAF9E1184}" destId="{3DF4484C-9EB3-4759-8FE8-ADED5A6C7058}" srcOrd="0" destOrd="0" presId="urn:microsoft.com/office/officeart/2005/8/layout/hierarchy3"/>
    <dgm:cxn modelId="{F086F811-4783-4AD0-9C01-DA94E2CB36F2}" type="presParOf" srcId="{3DF4484C-9EB3-4759-8FE8-ADED5A6C7058}" destId="{177FAEB5-AF7E-45CD-98D8-E78515A26855}" srcOrd="0" destOrd="0" presId="urn:microsoft.com/office/officeart/2005/8/layout/hierarchy3"/>
    <dgm:cxn modelId="{3AC8D943-2603-47AC-AB98-AABBEF233876}" type="presParOf" srcId="{3DF4484C-9EB3-4759-8FE8-ADED5A6C7058}" destId="{09AA8107-D0AF-4EBE-AD09-BBBB009B40FE}" srcOrd="1" destOrd="0" presId="urn:microsoft.com/office/officeart/2005/8/layout/hierarchy3"/>
    <dgm:cxn modelId="{53AF784E-7273-4575-AA60-A5B49B8476DC}" type="presParOf" srcId="{6FC29B99-F6DF-41A7-95D6-3AAAAF9E1184}" destId="{ED3020ED-B9E4-491A-8326-443EA3DC8FE6}" srcOrd="1" destOrd="0" presId="urn:microsoft.com/office/officeart/2005/8/layout/hierarchy3"/>
    <dgm:cxn modelId="{47CB7045-3D06-4093-BCF0-DE7AC66F99A2}" type="presParOf" srcId="{ED3020ED-B9E4-491A-8326-443EA3DC8FE6}" destId="{66E29353-D8AB-47B3-A93E-30792EB47A6D}" srcOrd="0" destOrd="0" presId="urn:microsoft.com/office/officeart/2005/8/layout/hierarchy3"/>
    <dgm:cxn modelId="{FA56947D-DE11-4CB5-842C-82DDB84DC449}" type="presParOf" srcId="{ED3020ED-B9E4-491A-8326-443EA3DC8FE6}" destId="{5310D6AF-BEAF-49BD-B8E3-B95825102FA8}" srcOrd="1" destOrd="0" presId="urn:microsoft.com/office/officeart/2005/8/layout/hierarchy3"/>
    <dgm:cxn modelId="{93DC6F59-F9E3-450D-92AB-48AEC00DB646}" type="presParOf" srcId="{ED3020ED-B9E4-491A-8326-443EA3DC8FE6}" destId="{BCAEDA97-A619-4119-94C0-BAD76F34AC8F}" srcOrd="2" destOrd="0" presId="urn:microsoft.com/office/officeart/2005/8/layout/hierarchy3"/>
    <dgm:cxn modelId="{29B33731-DE79-4937-AC9A-D7D787D13362}" type="presParOf" srcId="{ED3020ED-B9E4-491A-8326-443EA3DC8FE6}" destId="{02C96331-A39C-4145-BB31-1BE44B4DC048}" srcOrd="3" destOrd="0" presId="urn:microsoft.com/office/officeart/2005/8/layout/hierarchy3"/>
    <dgm:cxn modelId="{AD1280BD-4FC7-4EE3-B574-6F579A1D0F89}" type="presParOf" srcId="{66730592-B54A-4929-8B32-31A5FFF2FAEF}" destId="{A12C4217-9E09-4E7C-9462-C2E61DABF160}" srcOrd="1" destOrd="0" presId="urn:microsoft.com/office/officeart/2005/8/layout/hierarchy3"/>
    <dgm:cxn modelId="{21792FD7-C2C6-49D2-95AB-442450628F8E}" type="presParOf" srcId="{A12C4217-9E09-4E7C-9462-C2E61DABF160}" destId="{84395123-EBF6-4151-8992-A34F5103A2AA}" srcOrd="0" destOrd="0" presId="urn:microsoft.com/office/officeart/2005/8/layout/hierarchy3"/>
    <dgm:cxn modelId="{89BC5B38-47C0-4E28-85A6-75BF074E3218}" type="presParOf" srcId="{84395123-EBF6-4151-8992-A34F5103A2AA}" destId="{EA13C74D-F195-441B-BA1A-C058B06386F3}" srcOrd="0" destOrd="0" presId="urn:microsoft.com/office/officeart/2005/8/layout/hierarchy3"/>
    <dgm:cxn modelId="{98BDFA0A-F47F-4D97-B736-305F4B6B41C7}" type="presParOf" srcId="{84395123-EBF6-4151-8992-A34F5103A2AA}" destId="{0C3F33D2-A119-4C81-BC47-9B6E417DCE92}" srcOrd="1" destOrd="0" presId="urn:microsoft.com/office/officeart/2005/8/layout/hierarchy3"/>
    <dgm:cxn modelId="{874F110F-DA89-4206-9709-F7E782554928}" type="presParOf" srcId="{A12C4217-9E09-4E7C-9462-C2E61DABF160}" destId="{D4BA4B23-3FCF-4C77-99FC-AFFF8BF3F67A}" srcOrd="1" destOrd="0" presId="urn:microsoft.com/office/officeart/2005/8/layout/hierarchy3"/>
    <dgm:cxn modelId="{E8653607-4F46-4A04-89FF-A77E56AF3D05}" type="presParOf" srcId="{D4BA4B23-3FCF-4C77-99FC-AFFF8BF3F67A}" destId="{9FE28C96-109C-40BC-B584-DABA70EF64AB}" srcOrd="0" destOrd="0" presId="urn:microsoft.com/office/officeart/2005/8/layout/hierarchy3"/>
    <dgm:cxn modelId="{74D98E18-513D-4CD5-B2BF-E6B0FF00D9E2}" type="presParOf" srcId="{D4BA4B23-3FCF-4C77-99FC-AFFF8BF3F67A}" destId="{722AF291-6269-4799-B8E6-C4E38711117F}" srcOrd="1" destOrd="0" presId="urn:microsoft.com/office/officeart/2005/8/layout/hierarchy3"/>
    <dgm:cxn modelId="{BAAD0F9C-F672-4379-B6A3-A56DA6D96D19}" type="presParOf" srcId="{D4BA4B23-3FCF-4C77-99FC-AFFF8BF3F67A}" destId="{534DD52D-BB6D-4DC5-9794-EC4F6A31B18F}" srcOrd="2" destOrd="0" presId="urn:microsoft.com/office/officeart/2005/8/layout/hierarchy3"/>
    <dgm:cxn modelId="{5D29D52C-A13B-4FA0-A4F9-A979471FAB99}" type="presParOf" srcId="{D4BA4B23-3FCF-4C77-99FC-AFFF8BF3F67A}" destId="{4E167226-9B30-44FD-B054-C632151729B2}" srcOrd="3" destOrd="0" presId="urn:microsoft.com/office/officeart/2005/8/layout/hierarchy3"/>
    <dgm:cxn modelId="{AB67ECC1-6FAB-4CBA-9D2A-9FEA880D5BA5}" type="presParOf" srcId="{D4BA4B23-3FCF-4C77-99FC-AFFF8BF3F67A}" destId="{076624E0-ADCB-4896-9CAC-CAD76C9DF5DC}" srcOrd="4" destOrd="0" presId="urn:microsoft.com/office/officeart/2005/8/layout/hierarchy3"/>
    <dgm:cxn modelId="{A233653C-F4E3-436A-96B3-599A6D2F21EA}" type="presParOf" srcId="{D4BA4B23-3FCF-4C77-99FC-AFFF8BF3F67A}" destId="{665F23A6-A93C-4073-A625-BB1B1BDD910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FAEB5-AF7E-45CD-98D8-E78515A26855}">
      <dsp:nvSpPr>
        <dsp:cNvPr id="0" name=""/>
        <dsp:cNvSpPr/>
      </dsp:nvSpPr>
      <dsp:spPr>
        <a:xfrm>
          <a:off x="5163" y="68895"/>
          <a:ext cx="4044168" cy="773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Легкий НС </a:t>
          </a:r>
          <a:br>
            <a:rPr lang="ru-RU" sz="2000" kern="1200" dirty="0" smtClean="0"/>
          </a:br>
          <a:r>
            <a:rPr lang="ru-RU" sz="2000" kern="1200" dirty="0" smtClean="0"/>
            <a:t>(в </a:t>
          </a:r>
          <a:r>
            <a:rPr lang="ru-RU" sz="2000" kern="1200" dirty="0" err="1" smtClean="0"/>
            <a:t>т.ч</a:t>
          </a:r>
          <a:r>
            <a:rPr lang="ru-RU" sz="2000" kern="1200" dirty="0" smtClean="0"/>
            <a:t>. групповой)</a:t>
          </a:r>
          <a:endParaRPr lang="ru-RU" sz="2000" kern="1200" dirty="0"/>
        </a:p>
      </dsp:txBody>
      <dsp:txXfrm>
        <a:off x="27831" y="91563"/>
        <a:ext cx="3998832" cy="728610"/>
      </dsp:txXfrm>
    </dsp:sp>
    <dsp:sp modelId="{66E29353-D8AB-47B3-A93E-30792EB47A6D}">
      <dsp:nvSpPr>
        <dsp:cNvPr id="0" name=""/>
        <dsp:cNvSpPr/>
      </dsp:nvSpPr>
      <dsp:spPr>
        <a:xfrm>
          <a:off x="409579" y="842842"/>
          <a:ext cx="404416" cy="55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587"/>
              </a:lnTo>
              <a:lnTo>
                <a:pt x="404416" y="55658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0D6AF-BEAF-49BD-B8E3-B95825102FA8}">
      <dsp:nvSpPr>
        <dsp:cNvPr id="0" name=""/>
        <dsp:cNvSpPr/>
      </dsp:nvSpPr>
      <dsp:spPr>
        <a:xfrm>
          <a:off x="813996" y="1074213"/>
          <a:ext cx="3530912" cy="65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Представители ВО ППО</a:t>
          </a:r>
          <a:endParaRPr lang="ru-RU" sz="1900" kern="1200" dirty="0"/>
        </a:p>
      </dsp:txBody>
      <dsp:txXfrm>
        <a:off x="833046" y="1093263"/>
        <a:ext cx="3492812" cy="612331"/>
      </dsp:txXfrm>
    </dsp:sp>
    <dsp:sp modelId="{BCAEDA97-A619-4119-94C0-BAD76F34AC8F}">
      <dsp:nvSpPr>
        <dsp:cNvPr id="0" name=""/>
        <dsp:cNvSpPr/>
      </dsp:nvSpPr>
      <dsp:spPr>
        <a:xfrm>
          <a:off x="409579" y="842842"/>
          <a:ext cx="373024" cy="1297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132"/>
              </a:lnTo>
              <a:lnTo>
                <a:pt x="373024" y="12971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96331-A39C-4145-BB31-1BE44B4DC048}">
      <dsp:nvSpPr>
        <dsp:cNvPr id="0" name=""/>
        <dsp:cNvSpPr/>
      </dsp:nvSpPr>
      <dsp:spPr>
        <a:xfrm>
          <a:off x="782604" y="1814759"/>
          <a:ext cx="3530912" cy="65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Уполномоченное лицо по охране труда</a:t>
          </a:r>
          <a:endParaRPr lang="ru-RU" sz="1900" kern="1200" dirty="0"/>
        </a:p>
      </dsp:txBody>
      <dsp:txXfrm>
        <a:off x="801654" y="1833809"/>
        <a:ext cx="3492812" cy="612331"/>
      </dsp:txXfrm>
    </dsp:sp>
    <dsp:sp modelId="{EA13C74D-F195-441B-BA1A-C058B06386F3}">
      <dsp:nvSpPr>
        <dsp:cNvPr id="0" name=""/>
        <dsp:cNvSpPr/>
      </dsp:nvSpPr>
      <dsp:spPr>
        <a:xfrm>
          <a:off x="4512074" y="68895"/>
          <a:ext cx="4044168" cy="773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Тяжелый и смертельный НС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(в </a:t>
          </a:r>
          <a:r>
            <a:rPr lang="ru-RU" sz="2000" kern="1200" dirty="0" err="1" smtClean="0"/>
            <a:t>т.ч</a:t>
          </a:r>
          <a:r>
            <a:rPr lang="ru-RU" sz="2000" kern="1200" dirty="0" smtClean="0"/>
            <a:t>. групповой)</a:t>
          </a:r>
          <a:endParaRPr lang="ru-RU" sz="2000" kern="1200" dirty="0"/>
        </a:p>
      </dsp:txBody>
      <dsp:txXfrm>
        <a:off x="4534742" y="91563"/>
        <a:ext cx="3998832" cy="728610"/>
      </dsp:txXfrm>
    </dsp:sp>
    <dsp:sp modelId="{9FE28C96-109C-40BC-B584-DABA70EF64AB}">
      <dsp:nvSpPr>
        <dsp:cNvPr id="0" name=""/>
        <dsp:cNvSpPr/>
      </dsp:nvSpPr>
      <dsp:spPr>
        <a:xfrm>
          <a:off x="4916491" y="842842"/>
          <a:ext cx="404416" cy="55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587"/>
              </a:lnTo>
              <a:lnTo>
                <a:pt x="404416" y="55658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AF291-6269-4799-B8E6-C4E38711117F}">
      <dsp:nvSpPr>
        <dsp:cNvPr id="0" name=""/>
        <dsp:cNvSpPr/>
      </dsp:nvSpPr>
      <dsp:spPr>
        <a:xfrm>
          <a:off x="5320908" y="1074213"/>
          <a:ext cx="3530912" cy="65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Представители ВО ППО</a:t>
          </a:r>
          <a:endParaRPr lang="ru-RU" sz="1900" kern="1200" dirty="0"/>
        </a:p>
      </dsp:txBody>
      <dsp:txXfrm>
        <a:off x="5339958" y="1093263"/>
        <a:ext cx="3492812" cy="612331"/>
      </dsp:txXfrm>
    </dsp:sp>
    <dsp:sp modelId="{534DD52D-BB6D-4DC5-9794-EC4F6A31B18F}">
      <dsp:nvSpPr>
        <dsp:cNvPr id="0" name=""/>
        <dsp:cNvSpPr/>
      </dsp:nvSpPr>
      <dsp:spPr>
        <a:xfrm>
          <a:off x="4916491" y="842842"/>
          <a:ext cx="409579" cy="1297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132"/>
              </a:lnTo>
              <a:lnTo>
                <a:pt x="409579" y="12971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67226-9B30-44FD-B054-C632151729B2}">
      <dsp:nvSpPr>
        <dsp:cNvPr id="0" name=""/>
        <dsp:cNvSpPr/>
      </dsp:nvSpPr>
      <dsp:spPr>
        <a:xfrm>
          <a:off x="5326071" y="1814759"/>
          <a:ext cx="3530912" cy="65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Уполномоченное лицо по охране труда</a:t>
          </a:r>
        </a:p>
      </dsp:txBody>
      <dsp:txXfrm>
        <a:off x="5345121" y="1833809"/>
        <a:ext cx="3492812" cy="612331"/>
      </dsp:txXfrm>
    </dsp:sp>
    <dsp:sp modelId="{076624E0-ADCB-4896-9CAC-CAD76C9DF5DC}">
      <dsp:nvSpPr>
        <dsp:cNvPr id="0" name=""/>
        <dsp:cNvSpPr/>
      </dsp:nvSpPr>
      <dsp:spPr>
        <a:xfrm>
          <a:off x="4916491" y="842842"/>
          <a:ext cx="409579" cy="2154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4734"/>
              </a:lnTo>
              <a:lnTo>
                <a:pt x="409579" y="21547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F23A6-A93C-4073-A625-BB1B1BDD9100}">
      <dsp:nvSpPr>
        <dsp:cNvPr id="0" name=""/>
        <dsp:cNvSpPr/>
      </dsp:nvSpPr>
      <dsp:spPr>
        <a:xfrm>
          <a:off x="5326071" y="2534833"/>
          <a:ext cx="3530912" cy="925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Технический инспектор труда ЦК Профсоюза по Московской области (МОК ПРЗ РФ)</a:t>
          </a:r>
        </a:p>
      </dsp:txBody>
      <dsp:txXfrm>
        <a:off x="5353178" y="2561940"/>
        <a:ext cx="3476698" cy="871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3A3E5-D4D6-4803-AC5F-45B79183AD63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157C3-F65E-45E6-9D87-1018299049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47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80303-DC6E-497E-8F0C-646503474A4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5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1A35-3FB4-46AD-AE58-BC47D264EDE7}" type="datetime1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EA16-3EA0-4F19-8102-3DCA2BA10EC6}" type="datetime1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0E00-4F0A-40C1-AFD5-12ECDF1AAB42}" type="datetime1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3E24-FE97-496F-B453-AF77EA435775}" type="datetime1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8FD3-3ADF-432E-B11E-080269249CE9}" type="datetime1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4E2E-5C31-4B95-8F20-1E1535E6B6E1}" type="datetime1">
              <a:rPr lang="ru-RU" smtClean="0"/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10DD-834A-4BBB-A2A7-B655DB878D38}" type="datetime1">
              <a:rPr lang="ru-RU" smtClean="0"/>
              <a:t>30.11.2018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18A9-361C-487F-9B4A-E9CC3DD105AE}" type="datetime1">
              <a:rPr lang="ru-RU" smtClean="0"/>
              <a:t>30.11.2018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5877-2871-4EF7-A406-D5B045197C72}" type="datetime1">
              <a:rPr lang="ru-RU" smtClean="0"/>
              <a:t>30.11.2018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396E-0EE4-4842-89EF-D76BB3297C1E}" type="datetime1">
              <a:rPr lang="ru-RU" smtClean="0"/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FE5D-0BFB-4519-BCD6-EC2D419E50F1}" type="datetime1">
              <a:rPr lang="ru-RU" smtClean="0"/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1350C-E760-4D2F-AA90-5B28DDD3E47F}" type="datetime1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064896" cy="66247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Постоянно действующий семинар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29.11.2018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МОНИКИ им. Владимирского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4221088"/>
            <a:ext cx="71132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Елис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Никита Владимирович,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заведующий отделом охраны труда аппарата МОК ПРЗ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РФ –технический инспектор труда ЦК Профсоюза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Московской области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тел.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раб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: 8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499 138 03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61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тел.моб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.: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8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916 701 36 97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e-mail: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mooprz.ot@mail.ru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1556792"/>
            <a:ext cx="91227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Основные направления работы первичной профсоюзной организации по охране </a:t>
            </a:r>
            <a:r>
              <a:rPr lang="ru-RU" sz="3200" b="1" dirty="0" smtClean="0">
                <a:solidFill>
                  <a:srgbClr val="C00000"/>
                </a:solidFill>
              </a:rPr>
              <a:t>труда, отражаемые в годовом отчете по охране труда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9567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b="1" smtClean="0"/>
              <a:t>10</a:t>
            </a:fld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4079" y="-1730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Участие представителей ВО ППО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 комиссии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проведению специальной оценки условий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труда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13691"/>
            <a:ext cx="91131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Федеральный закон от 28.12.2013 </a:t>
            </a:r>
            <a:r>
              <a:rPr lang="ru-RU" sz="2200" b="1" dirty="0" smtClean="0">
                <a:solidFill>
                  <a:srgbClr val="C00000"/>
                </a:solidFill>
              </a:rPr>
              <a:t>№ </a:t>
            </a:r>
            <a:r>
              <a:rPr lang="ru-RU" sz="2200" b="1" dirty="0">
                <a:solidFill>
                  <a:srgbClr val="C00000"/>
                </a:solidFill>
              </a:rPr>
              <a:t>426-ФЗ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«О </a:t>
            </a:r>
            <a:r>
              <a:rPr lang="ru-RU" sz="2200" b="1" dirty="0">
                <a:solidFill>
                  <a:srgbClr val="C00000"/>
                </a:solidFill>
              </a:rPr>
              <a:t>специальной оценке условий </a:t>
            </a:r>
            <a:r>
              <a:rPr lang="ru-RU" sz="2200" b="1" dirty="0" smtClean="0">
                <a:solidFill>
                  <a:srgbClr val="C00000"/>
                </a:solidFill>
              </a:rPr>
              <a:t>труда»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150" dirty="0" smtClean="0"/>
              <a:t>В </a:t>
            </a:r>
            <a:r>
              <a:rPr lang="ru-RU" sz="2150" dirty="0"/>
              <a:t>комиссию по проведению СОУТ должны быть включены </a:t>
            </a:r>
            <a:r>
              <a:rPr lang="ru-RU" sz="2150" dirty="0" smtClean="0"/>
              <a:t>представители </a:t>
            </a:r>
            <a:r>
              <a:rPr lang="ru-RU" sz="2150" dirty="0"/>
              <a:t>ВО ППО </a:t>
            </a:r>
            <a:r>
              <a:rPr lang="ru-RU" sz="2150" b="1" dirty="0">
                <a:solidFill>
                  <a:srgbClr val="C00000"/>
                </a:solidFill>
              </a:rPr>
              <a:t>(ч. 2 ст. 9)</a:t>
            </a:r>
            <a:r>
              <a:rPr lang="ru-RU" sz="2150" dirty="0"/>
              <a:t>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150" dirty="0"/>
              <a:t>Член комиссии, не согласный с результатами проведения СОУТ, имеет право </a:t>
            </a:r>
            <a:r>
              <a:rPr lang="ru-RU" sz="2150" b="1" u="sng" dirty="0" smtClean="0">
                <a:solidFill>
                  <a:schemeClr val="tx2"/>
                </a:solidFill>
              </a:rPr>
              <a:t>(</a:t>
            </a:r>
            <a:r>
              <a:rPr lang="ru-RU" sz="2150" b="1" u="sng" dirty="0">
                <a:solidFill>
                  <a:schemeClr val="tx2"/>
                </a:solidFill>
              </a:rPr>
              <a:t>для </a:t>
            </a:r>
            <a:r>
              <a:rPr lang="ru-RU" sz="2150" b="1" u="sng" dirty="0" smtClean="0">
                <a:solidFill>
                  <a:schemeClr val="tx2"/>
                </a:solidFill>
              </a:rPr>
              <a:t>ППО – ДОЛЖЕН)</a:t>
            </a:r>
            <a:r>
              <a:rPr lang="ru-RU" sz="2150" dirty="0" smtClean="0"/>
              <a:t> </a:t>
            </a:r>
            <a:r>
              <a:rPr lang="ru-RU" sz="2150" dirty="0"/>
              <a:t>изложить в письменной форме мотивированное особое мнение </a:t>
            </a:r>
            <a:r>
              <a:rPr lang="ru-RU" sz="2150" b="1" dirty="0">
                <a:solidFill>
                  <a:srgbClr val="C00000"/>
                </a:solidFill>
              </a:rPr>
              <a:t>(ч. 2 ст. 15)</a:t>
            </a:r>
            <a:r>
              <a:rPr lang="ru-RU" sz="2150" dirty="0"/>
              <a:t>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150" dirty="0"/>
              <a:t>Наличие мотивированных предложений ВО ППО является основанием для проведения внеплановой СОУТ  </a:t>
            </a:r>
            <a:r>
              <a:rPr lang="ru-RU" sz="2150" b="1" dirty="0">
                <a:solidFill>
                  <a:srgbClr val="C00000"/>
                </a:solidFill>
              </a:rPr>
              <a:t>(п. 7 ч. 1 ст. 17)</a:t>
            </a:r>
            <a:r>
              <a:rPr lang="ru-RU" sz="2150" dirty="0"/>
              <a:t>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150" dirty="0"/>
              <a:t>ВО ППО имеет право инициировать проведение государственной экспертизы условий труда в целях оценки качества СОУТ </a:t>
            </a:r>
            <a:r>
              <a:rPr lang="ru-RU" sz="2150" b="1" dirty="0">
                <a:solidFill>
                  <a:srgbClr val="C00000"/>
                </a:solidFill>
              </a:rPr>
              <a:t>(ч. 2 ст. 23)</a:t>
            </a:r>
            <a:r>
              <a:rPr lang="ru-RU" sz="2150" dirty="0"/>
              <a:t>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150" dirty="0"/>
              <a:t>ВО ППО и МОК ПРЗ РФ осуществляет профсоюзный контроль за соблюдением законодательства о СОУТ </a:t>
            </a:r>
            <a:r>
              <a:rPr lang="ru-RU" sz="2150" b="1" dirty="0">
                <a:solidFill>
                  <a:srgbClr val="C00000"/>
                </a:solidFill>
              </a:rPr>
              <a:t>(ч. 2 ст. 25)</a:t>
            </a:r>
            <a:r>
              <a:rPr lang="ru-RU" sz="2150" dirty="0"/>
              <a:t>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150" dirty="0"/>
              <a:t>ВО ППО вправе обжаловать результаты проведения СОУТ в судебном порядке </a:t>
            </a:r>
            <a:r>
              <a:rPr lang="ru-RU" sz="2150" b="1" dirty="0">
                <a:solidFill>
                  <a:srgbClr val="C00000"/>
                </a:solidFill>
              </a:rPr>
              <a:t>(ч. 2 ст. 26)</a:t>
            </a:r>
            <a:r>
              <a:rPr lang="ru-RU" sz="2150" dirty="0"/>
              <a:t>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150" dirty="0"/>
              <a:t>Оценочная организация (эксперт) обязана предоставлять по требованию представителя ВО ППО обоснования результатов проведения СОУТ </a:t>
            </a:r>
            <a:r>
              <a:rPr lang="ru-RU" sz="2150" dirty="0" smtClean="0"/>
              <a:t/>
            </a:r>
            <a:br>
              <a:rPr lang="ru-RU" sz="2150" dirty="0" smtClean="0"/>
            </a:br>
            <a:r>
              <a:rPr lang="ru-RU" sz="2150" b="1" dirty="0" smtClean="0">
                <a:solidFill>
                  <a:srgbClr val="C00000"/>
                </a:solidFill>
              </a:rPr>
              <a:t>(</a:t>
            </a:r>
            <a:r>
              <a:rPr lang="ru-RU" sz="2150" b="1" dirty="0">
                <a:solidFill>
                  <a:srgbClr val="C00000"/>
                </a:solidFill>
              </a:rPr>
              <a:t>п. 1 ч. 2 ст. 6)</a:t>
            </a:r>
            <a:r>
              <a:rPr lang="ru-RU" sz="21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82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00" y="4077072"/>
            <a:ext cx="9144000" cy="2788866"/>
          </a:xfrm>
        </p:spPr>
        <p:txBody>
          <a:bodyPr rtlCol="0"/>
          <a:lstStyle/>
          <a:p>
            <a:pPr indent="365125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Порядок, условия и размеры предоставления должны быть определены Отраслевым (Межотраслевым соглашением), Коллективным договором и записаны в Трудовые договора работников.</a:t>
            </a:r>
          </a:p>
          <a:p>
            <a:pPr indent="449263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БЕЗОПАСНЫЕ УСЛОВИЯ ТРУДА – КОМПЕНСАЦИОННЫХ МЕР НЕТ (СТ. 219 ТК РФ)</a:t>
            </a:r>
          </a:p>
          <a:p>
            <a:pPr indent="449263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1800" dirty="0" smtClean="0">
              <a:solidFill>
                <a:srgbClr val="002060"/>
              </a:solidFill>
            </a:endParaRPr>
          </a:p>
          <a:p>
            <a:pPr indent="365125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Сохранение компенсационных мер при сохранении вредных условий труда в соответствии с пунктом 3 </a:t>
            </a:r>
            <a:r>
              <a:rPr lang="ru-RU" sz="1800" dirty="0">
                <a:solidFill>
                  <a:srgbClr val="002060"/>
                </a:solidFill>
              </a:rPr>
              <a:t>статьи 15 </a:t>
            </a:r>
            <a:r>
              <a:rPr lang="ru-RU" sz="1800" dirty="0" smtClean="0">
                <a:solidFill>
                  <a:srgbClr val="002060"/>
                </a:solidFill>
              </a:rPr>
              <a:t>Федерального закона от 28.12.2013 № 421-ФЗ.</a:t>
            </a:r>
            <a:endParaRPr lang="ru-RU" sz="1800" dirty="0">
              <a:solidFill>
                <a:srgbClr val="002060"/>
              </a:solidFill>
            </a:endParaRPr>
          </a:p>
          <a:p>
            <a:pPr indent="449263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" y="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Компенсационные меры</a:t>
            </a:r>
          </a:p>
        </p:txBody>
      </p:sp>
      <p:sp>
        <p:nvSpPr>
          <p:cNvPr id="40963" name="Номер слайда 1"/>
          <p:cNvSpPr txBox="1">
            <a:spLocks/>
          </p:cNvSpPr>
          <p:nvPr/>
        </p:nvSpPr>
        <p:spPr bwMode="auto">
          <a:xfrm>
            <a:off x="7334250" y="6503988"/>
            <a:ext cx="182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89C3DAD-068C-4087-8988-23A63B1C62A9}" type="slidenum">
              <a:rPr lang="ru-RU" sz="1200" b="1">
                <a:solidFill>
                  <a:srgbClr val="7F7F7F"/>
                </a:solidFill>
                <a:latin typeface="Trebuchet MS" pitchFamily="34" charset="0"/>
              </a:rPr>
              <a:pPr algn="r"/>
              <a:t>11</a:t>
            </a:fld>
            <a:endParaRPr lang="ru-RU" sz="1200" b="1">
              <a:solidFill>
                <a:srgbClr val="7F7F7F"/>
              </a:solidFill>
              <a:latin typeface="Trebuchet MS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88777"/>
              </p:ext>
            </p:extLst>
          </p:nvPr>
        </p:nvGraphicFramePr>
        <p:xfrm>
          <a:off x="107504" y="757238"/>
          <a:ext cx="8928992" cy="24993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44216"/>
                <a:gridCol w="1152128"/>
                <a:gridCol w="1131517"/>
                <a:gridCol w="1131517"/>
                <a:gridCol w="1131517"/>
                <a:gridCol w="1131517"/>
                <a:gridCol w="1306580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гарантий и компенсаций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E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Основание </a:t>
                      </a:r>
                      <a:b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ТК РФ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3" marB="45723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Вредные условия труда (класс 3)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E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Опасные условия труда </a:t>
                      </a:r>
                      <a:b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(класс 4)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E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horzOverflow="overflow"/>
                </a:tc>
              </a:tr>
              <a:tr h="1433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Сокращенная продолжительность рабочей недели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статья 92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 более 36 часов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 более 36 часов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 более </a:t>
                      </a:r>
                      <a:b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 часов</a:t>
                      </a:r>
                    </a:p>
                  </a:txBody>
                  <a:tcPr marL="91433" marR="91433" marT="45723" marB="45723" anchor="ctr" horzOverflow="overflow"/>
                </a:tc>
              </a:tr>
              <a:tr h="121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Дополнительный оплачиваемый отпуск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статья 117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7 дней;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14 дней*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 7 дней;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14 дней*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 7 дней;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14 дней*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7 дней;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14 дней*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3" marB="45723" anchor="ctr" horzOverflow="overflow"/>
                </a:tc>
              </a:tr>
              <a:tr h="251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Повышенный размер оплаты труда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статья 147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4 до 24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 4 до 24 %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 4 до 24 %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 4 до 24 %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4 до 24 %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23" marB="45723" anchor="ctr"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328138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* для медицинских работников дополнительный отпуск от 14 календарных дней в соответствии с п. 3.4.2.1 Двустороннего отраслевого соглашения от 2018 – 2020 </a:t>
            </a:r>
            <a:r>
              <a:rPr lang="ru-RU" b="1" dirty="0" err="1" smtClean="0">
                <a:solidFill>
                  <a:srgbClr val="C00000"/>
                </a:solidFill>
              </a:rPr>
              <a:t>г.г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8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8972" y="6486580"/>
            <a:ext cx="2133600" cy="365125"/>
          </a:xfrm>
        </p:spPr>
        <p:txBody>
          <a:bodyPr/>
          <a:lstStyle/>
          <a:p>
            <a:fld id="{C23CD4C3-F991-4A16-8F11-6C78EFE7F2F1}" type="slidenum">
              <a:rPr lang="ru-RU" sz="1400" b="1" smtClean="0"/>
              <a:pPr/>
              <a:t>12</a:t>
            </a:fld>
            <a:endParaRPr 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6670" y="23540"/>
            <a:ext cx="4626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9525">
                  <a:noFill/>
                </a:ln>
                <a:solidFill>
                  <a:srgbClr val="C00000"/>
                </a:solidFill>
              </a:rPr>
              <a:t>Рекомендации </a:t>
            </a:r>
            <a:br>
              <a:rPr lang="ru-RU" sz="2800" b="1" dirty="0" smtClean="0">
                <a:ln w="9525">
                  <a:noFill/>
                </a:ln>
                <a:solidFill>
                  <a:srgbClr val="C00000"/>
                </a:solidFill>
              </a:rPr>
            </a:br>
            <a:r>
              <a:rPr lang="ru-RU" sz="2800" b="1" dirty="0" smtClean="0">
                <a:ln w="9525">
                  <a:noFill/>
                </a:ln>
                <a:solidFill>
                  <a:srgbClr val="C00000"/>
                </a:solidFill>
              </a:rPr>
              <a:t>по проведению СОУТ </a:t>
            </a:r>
            <a:endParaRPr lang="ru-RU" sz="2800" dirty="0">
              <a:ln w="9525">
                <a:noFill/>
              </a:ln>
              <a:solidFill>
                <a:srgbClr val="C00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8" y="2645723"/>
            <a:ext cx="7178132" cy="395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17014" r="45339" b="4861"/>
          <a:stretch/>
        </p:blipFill>
        <p:spPr bwMode="auto">
          <a:xfrm>
            <a:off x="5796136" y="292081"/>
            <a:ext cx="3220305" cy="418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0032" y="1014507"/>
            <a:ext cx="49827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Уточнение и пояснения норм.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Официальные разъяснения.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Примеры </a:t>
            </a:r>
            <a:r>
              <a:rPr lang="ru-RU" sz="2000" b="1" dirty="0" smtClean="0">
                <a:solidFill>
                  <a:srgbClr val="002060"/>
                </a:solidFill>
              </a:rPr>
              <a:t>оценки.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Образцы форм и ЛНА для СОУТ.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Удобно работать в электронной версии.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8528" y="4895287"/>
            <a:ext cx="2520280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Размещено 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в закрытой части Официального портала МООП РЗ РФ </a:t>
            </a:r>
            <a:r>
              <a:rPr lang="en-US" sz="1600" b="1" dirty="0">
                <a:solidFill>
                  <a:srgbClr val="C00000"/>
                </a:solidFill>
              </a:rPr>
              <a:t>http://www.medicalprof.ru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9567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b="1" smtClean="0"/>
              <a:t>13</a:t>
            </a:fld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Предварительная оценка Отчета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письмо МООПРЗ РФ от 18.05.2018 № 164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6409" r="19007" b="4365"/>
          <a:stretch/>
        </p:blipFill>
        <p:spPr bwMode="auto">
          <a:xfrm rot="16200000">
            <a:off x="-397567" y="1783161"/>
            <a:ext cx="5839255" cy="40767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t="17593" r="19100" b="4614"/>
          <a:stretch/>
        </p:blipFill>
        <p:spPr bwMode="auto">
          <a:xfrm rot="16200000">
            <a:off x="3816858" y="1801067"/>
            <a:ext cx="5839257" cy="404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9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Box 1"/>
          <p:cNvSpPr txBox="1">
            <a:spLocks noChangeArrowheads="1"/>
          </p:cNvSpPr>
          <p:nvPr/>
        </p:nvSpPr>
        <p:spPr bwMode="auto">
          <a:xfrm>
            <a:off x="179388" y="1124744"/>
            <a:ext cx="8824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Правила действуют с 2013 года</a:t>
            </a:r>
          </a:p>
        </p:txBody>
      </p:sp>
      <p:sp>
        <p:nvSpPr>
          <p:cNvPr id="141317" name="TextBox 7"/>
          <p:cNvSpPr txBox="1">
            <a:spLocks noChangeArrowheads="1"/>
          </p:cNvSpPr>
          <p:nvPr/>
        </p:nvSpPr>
        <p:spPr bwMode="auto">
          <a:xfrm>
            <a:off x="-28897" y="6170866"/>
            <a:ext cx="80245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0" dirty="0" smtClean="0"/>
              <a:t>Федеральный закон</a:t>
            </a:r>
            <a:r>
              <a:rPr lang="ru-RU" sz="1600" b="0" dirty="0"/>
              <a:t> от 15.12.2001 № </a:t>
            </a:r>
            <a:r>
              <a:rPr lang="ru-RU" sz="1600" b="0" dirty="0" smtClean="0"/>
              <a:t>167-ФЗ, </a:t>
            </a:r>
            <a:r>
              <a:rPr lang="ru-RU" sz="1600" b="0" dirty="0"/>
              <a:t>ст. </a:t>
            </a:r>
            <a:r>
              <a:rPr lang="ru-RU" sz="1600" b="0" dirty="0" smtClean="0"/>
              <a:t>33.2, части 1 - 2 </a:t>
            </a:r>
            <a:br>
              <a:rPr lang="ru-RU" sz="1600" b="0" dirty="0" smtClean="0"/>
            </a:br>
            <a:r>
              <a:rPr lang="ru-RU" sz="1600" b="0" dirty="0" smtClean="0"/>
              <a:t>(</a:t>
            </a:r>
            <a:r>
              <a:rPr lang="ru-RU" sz="1600" b="0" dirty="0"/>
              <a:t>в ред. </a:t>
            </a:r>
            <a:r>
              <a:rPr lang="ru-RU" sz="1600" b="0" dirty="0" smtClean="0"/>
              <a:t>Федерального закона </a:t>
            </a:r>
            <a:r>
              <a:rPr lang="ru-RU" sz="1600" b="0" dirty="0"/>
              <a:t>от 03.12.2012 № </a:t>
            </a:r>
            <a:r>
              <a:rPr lang="ru-RU" sz="1600" b="0" dirty="0" smtClean="0"/>
              <a:t>243-ФЗ, ст. 6, ч. 5, ст. 3, ч. 11)</a:t>
            </a:r>
            <a:endParaRPr lang="ru-RU" sz="16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379376" y="4437112"/>
            <a:ext cx="84249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Дополнительные страховых взносы не отчисляются в ПФР 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(не учитываются ПФР) для конкретного работника, если на его рабочем месте по результатам СОУТ были установлены оптимальные (класс 1)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или </a:t>
            </a:r>
            <a:r>
              <a:rPr lang="ru-RU" sz="2000" b="1" dirty="0" smtClean="0">
                <a:solidFill>
                  <a:schemeClr val="tx2"/>
                </a:solidFill>
              </a:rPr>
              <a:t>допустимые (класс 2)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условия труда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СТАЖ РАБОТЫ НЕ УЧИТЫВАЕТСЯ!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897929"/>
              </p:ext>
            </p:extLst>
          </p:nvPr>
        </p:nvGraphicFramePr>
        <p:xfrm>
          <a:off x="443980" y="1628800"/>
          <a:ext cx="8352928" cy="24688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51960"/>
                <a:gridCol w="2900484"/>
                <a:gridCol w="2900484"/>
              </a:tblGrid>
              <a:tr h="54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 условий труда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Подкласс условий труда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Дополнительный тариф страхового взноса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272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Опасный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8 %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27203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Вредный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7 %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272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6 %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272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4 %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272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2 %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272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Допустимый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0 %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272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Оптимальный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0 %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18864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Досрочная страховая пенсия за работу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вредных условиях труда</a:t>
            </a:r>
          </a:p>
        </p:txBody>
      </p:sp>
    </p:spTree>
    <p:extLst>
      <p:ext uri="{BB962C8B-B14F-4D97-AF65-F5344CB8AC3E}">
        <p14:creationId xmlns:p14="http://schemas.microsoft.com/office/powerpoint/2010/main" val="26348520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24744"/>
            <a:ext cx="8824912" cy="9361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ч. 8 ст. 35 Федерального закона от 28.12.2013 № 400-ФЗ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«О трудовых пенсиях»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744A-03E6-4AB6-A2A6-72F628EADC4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388" y="116632"/>
            <a:ext cx="8824912" cy="86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000" b="1" dirty="0" smtClean="0">
                <a:solidFill>
                  <a:srgbClr val="C00000"/>
                </a:solidFill>
              </a:rPr>
              <a:t>Внимание!!!</a:t>
            </a:r>
          </a:p>
          <a:p>
            <a:r>
              <a:rPr lang="ru-RU" sz="3000" b="1" dirty="0" smtClean="0">
                <a:solidFill>
                  <a:srgbClr val="C00000"/>
                </a:solidFill>
              </a:rPr>
              <a:t>СТАЖ РАБОТЫ НЕ УЧИТЫВАЕТСЯ!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2132856"/>
            <a:ext cx="8824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Положения ч. 6 ст. 30 Федерального закона № 400-ФЗ не препятствуют учету в стаж, дающий право на досрочное назначение страховой пенсии по старости, периодов занятости на рабочих местах на работах, указанных в </a:t>
            </a:r>
            <a:r>
              <a:rPr lang="ru-RU" sz="2000" dirty="0" err="1"/>
              <a:t>пп</a:t>
            </a:r>
            <a:r>
              <a:rPr lang="ru-RU" sz="2000" dirty="0"/>
              <a:t>. 1 - 18 ч. 1 </a:t>
            </a:r>
            <a:br>
              <a:rPr lang="ru-RU" sz="2000" dirty="0"/>
            </a:br>
            <a:r>
              <a:rPr lang="ru-RU" sz="2000" dirty="0"/>
              <a:t>ст. 30 Федерального закона № 426-ФЗ, до установления на таких рабочих местах класса условий труда в порядке, предусмотренном Федеральным законом № 426-ФЗ, при условии начисления и уплаты страхователем страховых взносов по соответствующим тарифам, установленным статьей 428 Налогового кодекса Российской Федерации. При этом </a:t>
            </a:r>
            <a:r>
              <a:rPr lang="ru-RU" sz="2000" b="1" dirty="0">
                <a:solidFill>
                  <a:srgbClr val="C00000"/>
                </a:solidFill>
              </a:rPr>
              <a:t>периоды работы, предусмотренные </a:t>
            </a:r>
            <a:r>
              <a:rPr lang="ru-RU" sz="2000" b="1" dirty="0" err="1">
                <a:solidFill>
                  <a:srgbClr val="C00000"/>
                </a:solidFill>
              </a:rPr>
              <a:t>пп</a:t>
            </a:r>
            <a:r>
              <a:rPr lang="ru-RU" sz="2000" b="1" dirty="0">
                <a:solidFill>
                  <a:srgbClr val="C00000"/>
                </a:solidFill>
              </a:rPr>
              <a:t>. 1 - 18 ч. 1 ст. 30 Федерального закона № 400-ФЗ, могут засчитываться в стаж для досрочного назначения трудовой пенсии по старости по признаваемым действительными, но не более чем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u="sng" dirty="0">
                <a:solidFill>
                  <a:srgbClr val="C00000"/>
                </a:solidFill>
              </a:rPr>
              <a:t>до 31 декабря 2018 года </a:t>
            </a:r>
            <a:r>
              <a:rPr lang="ru-RU" sz="2000" dirty="0"/>
              <a:t>результатам аттестации рабочих мест по условиям труда, проведенной в соответствии с порядком, действовавшим до дня вступления в силу Федерального закона № 426-ФЗ.</a:t>
            </a:r>
          </a:p>
        </p:txBody>
      </p:sp>
    </p:spTree>
    <p:extLst>
      <p:ext uri="{BB962C8B-B14F-4D97-AF65-F5344CB8AC3E}">
        <p14:creationId xmlns:p14="http://schemas.microsoft.com/office/powerpoint/2010/main" val="3596167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9567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b="1" smtClean="0"/>
              <a:t>16</a:t>
            </a:fld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90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Институт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уполномоченных лиц по охране труда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rgbClr val="C00000"/>
                </a:solidFill>
              </a:rPr>
              <a:t>ППО </a:t>
            </a:r>
            <a:r>
              <a:rPr lang="ru-RU" sz="2400" dirty="0" smtClean="0">
                <a:solidFill>
                  <a:srgbClr val="C00000"/>
                </a:solidFill>
              </a:rPr>
              <a:t>должна создать выбрать уполномоченных лиц по </a:t>
            </a:r>
            <a:r>
              <a:rPr lang="ru-RU" sz="2400" dirty="0">
                <a:solidFill>
                  <a:srgbClr val="C00000"/>
                </a:solidFill>
              </a:rPr>
              <a:t>охране </a:t>
            </a:r>
            <a:r>
              <a:rPr lang="ru-RU" sz="2400" dirty="0" smtClean="0">
                <a:solidFill>
                  <a:srgbClr val="C00000"/>
                </a:solidFill>
              </a:rPr>
              <a:t>труда и утвердить положение об их работе.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200" dirty="0" smtClean="0"/>
              <a:t>Создаются: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sz="2200" dirty="0"/>
              <a:t>в целом по организации (по филиалу, больнице, поликлинике, амбулатории и т.д. либо по группам – для медицинского и немедицинского персонала);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sz="2200" dirty="0"/>
              <a:t>в каждом структурном подразделении.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200" dirty="0"/>
              <a:t>Положение о работе уполномоченных </a:t>
            </a:r>
            <a:r>
              <a:rPr lang="ru-RU" sz="2200" dirty="0" smtClean="0"/>
              <a:t>лиц </a:t>
            </a:r>
            <a:r>
              <a:rPr lang="ru-RU" sz="2200" dirty="0"/>
              <a:t>формируется на основании статьи 370 ТК РФ и Рекомендаций по организации работы уполномоченного (доверенного) лица по охране труда профессионального союза или трудового </a:t>
            </a:r>
            <a:r>
              <a:rPr lang="ru-RU" sz="2200" dirty="0" smtClean="0"/>
              <a:t>коллектива (постановление </a:t>
            </a:r>
            <a:r>
              <a:rPr lang="ru-RU" sz="2200" dirty="0"/>
              <a:t>Минтруда России от 08.04.1994 № </a:t>
            </a:r>
            <a:r>
              <a:rPr lang="ru-RU" sz="2200" dirty="0" smtClean="0"/>
              <a:t>30). </a:t>
            </a:r>
          </a:p>
          <a:p>
            <a:endParaRPr lang="ru-RU" sz="1600" dirty="0" smtClean="0"/>
          </a:p>
          <a:p>
            <a:r>
              <a:rPr lang="ru-RU" sz="2200" dirty="0" smtClean="0"/>
              <a:t>Уполномоченные </a:t>
            </a:r>
            <a:r>
              <a:rPr lang="ru-RU" sz="2200" dirty="0"/>
              <a:t>лица по охране труда </a:t>
            </a:r>
            <a:r>
              <a:rPr lang="ru-RU" sz="2200" b="1" dirty="0">
                <a:solidFill>
                  <a:schemeClr val="tx2"/>
                </a:solidFill>
              </a:rPr>
              <a:t>имеют право </a:t>
            </a:r>
            <a:r>
              <a:rPr lang="ru-RU" sz="2200" dirty="0"/>
              <a:t>беспрепятственно проверять соблюдение требований охраны труда и вносить обязательные для рассмотрения </a:t>
            </a:r>
            <a:r>
              <a:rPr lang="ru-RU" sz="2200" dirty="0" smtClean="0"/>
              <a:t>работодателем (должностными лицами) предложения </a:t>
            </a:r>
            <a:r>
              <a:rPr lang="ru-RU" sz="2200" dirty="0"/>
              <a:t>об устранении выявленных </a:t>
            </a:r>
            <a:r>
              <a:rPr lang="ru-RU" sz="2200" dirty="0" smtClean="0"/>
              <a:t>нарушений.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37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060848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Работа ВО ППО и уполномоченных лиц по охране труда должна быть отражена в годовом отчете, который направляется в МОК ПРЗ РФ до 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9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9408" y="332656"/>
            <a:ext cx="8605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Основные направления работы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первичной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профсоюзной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организации по охране труда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148" y="1340768"/>
            <a:ext cx="86330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1. </a:t>
            </a:r>
            <a:r>
              <a:rPr lang="ru-RU" sz="2400" dirty="0" smtClean="0"/>
              <a:t>Выдавать мнение профкома на утверждаемые Работодателем правила, положения и инструкции по охране труда</a:t>
            </a:r>
            <a:endParaRPr lang="ru-RU" sz="2400" dirty="0"/>
          </a:p>
          <a:p>
            <a:r>
              <a:rPr lang="ru-RU" sz="2400" dirty="0"/>
              <a:t>2. </a:t>
            </a:r>
            <a:r>
              <a:rPr lang="ru-RU" sz="2400" dirty="0" smtClean="0"/>
              <a:t>Участвовать в комиссии по расследованию </a:t>
            </a:r>
            <a:r>
              <a:rPr lang="ru-RU" sz="2400" dirty="0"/>
              <a:t>несчастных </a:t>
            </a:r>
            <a:r>
              <a:rPr lang="ru-RU" sz="2400" dirty="0" smtClean="0"/>
              <a:t>случаев</a:t>
            </a:r>
            <a:endParaRPr lang="ru-RU" sz="2400" dirty="0"/>
          </a:p>
          <a:p>
            <a:r>
              <a:rPr lang="ru-RU" sz="2400" dirty="0"/>
              <a:t>3.  Участвовать в комиссии по </a:t>
            </a:r>
            <a:r>
              <a:rPr lang="ru-RU" sz="2400" dirty="0" smtClean="0"/>
              <a:t>проверке </a:t>
            </a:r>
            <a:r>
              <a:rPr lang="ru-RU" sz="2400" dirty="0"/>
              <a:t>знаний требований охраны труда </a:t>
            </a:r>
          </a:p>
          <a:p>
            <a:r>
              <a:rPr lang="ru-RU" sz="2400" dirty="0"/>
              <a:t>4. Средства индивидуальной защиты (СИЗ</a:t>
            </a:r>
            <a:r>
              <a:rPr lang="ru-RU" sz="2400" dirty="0" smtClean="0"/>
              <a:t>) и смывающие и обезвреживающие средства (</a:t>
            </a:r>
            <a:r>
              <a:rPr lang="ru-RU" sz="2400" dirty="0" err="1" smtClean="0"/>
              <a:t>СиОС</a:t>
            </a:r>
            <a:r>
              <a:rPr lang="ru-RU" sz="2400" dirty="0" smtClean="0"/>
              <a:t>)</a:t>
            </a:r>
            <a:endParaRPr lang="ru-RU" sz="2400" dirty="0"/>
          </a:p>
          <a:p>
            <a:r>
              <a:rPr lang="ru-RU" sz="2400" dirty="0"/>
              <a:t>5. </a:t>
            </a:r>
            <a:r>
              <a:rPr lang="ru-RU" sz="2400" dirty="0" smtClean="0"/>
              <a:t>Молоко и равноценные пищевые продукты или денежная компенсация за них</a:t>
            </a:r>
            <a:endParaRPr lang="ru-RU" sz="2400" dirty="0"/>
          </a:p>
          <a:p>
            <a:r>
              <a:rPr lang="ru-RU" sz="2400" dirty="0"/>
              <a:t>6. </a:t>
            </a:r>
            <a:r>
              <a:rPr lang="ru-RU" sz="2400" dirty="0" smtClean="0"/>
              <a:t>Участие в комиссии по проведению специальной оценки </a:t>
            </a:r>
            <a:r>
              <a:rPr lang="ru-RU" sz="2400" dirty="0"/>
              <a:t>условий труда (СОУТ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7. Создание института уполномоченных лиц по охране труда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13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9408" y="116632"/>
            <a:ext cx="8561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ЛНА по охране труда, которые необходимо давать мнение выборного органа первичной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профсоюзной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организации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633905"/>
              </p:ext>
            </p:extLst>
          </p:nvPr>
        </p:nvGraphicFramePr>
        <p:xfrm>
          <a:off x="259408" y="1052736"/>
          <a:ext cx="8784977" cy="554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248139"/>
                <a:gridCol w="1248139"/>
                <a:gridCol w="12481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Вид ЛНА</a:t>
                      </a:r>
                      <a:endParaRPr lang="ru-RU" sz="17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Основание необходимости</a:t>
                      </a:r>
                      <a:r>
                        <a:rPr lang="ru-RU" sz="1700" baseline="0" dirty="0" smtClean="0"/>
                        <a:t> мнения</a:t>
                      </a:r>
                      <a:endParaRPr lang="ru-RU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по охране труда</a:t>
                      </a:r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r>
                        <a:rPr lang="ru-RU" sz="1700" dirty="0" smtClean="0"/>
                        <a:t>ст. 212 ТК РФ</a:t>
                      </a:r>
                      <a:endParaRPr lang="ru-RU" sz="17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Инструкции по охране труда</a:t>
                      </a:r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о системе управления охраной труда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7</a:t>
                      </a:r>
                      <a:endParaRPr lang="ru-RU" sz="17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Типовое положение о системе управления охраной</a:t>
                      </a:r>
                      <a:r>
                        <a:rPr lang="ru-RU" sz="17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труда</a:t>
                      </a: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утвержденное приказом Минтруда России от 19.08.2016 № 438н</a:t>
                      </a:r>
                      <a:endParaRPr lang="ru-RU" sz="1700" dirty="0" smtClean="0"/>
                    </a:p>
                    <a:p>
                      <a:endParaRPr lang="ru-RU" sz="17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-</a:t>
                      </a:r>
                      <a:endParaRPr lang="ru-RU" sz="17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76">
                <a:tc>
                  <a:txBody>
                    <a:bodyPr/>
                    <a:lstStyle/>
                    <a:p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о распределении функциональных обязанностей по охране труда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п. 17,</a:t>
                      </a:r>
                    </a:p>
                    <a:p>
                      <a:r>
                        <a:rPr lang="ru-RU" sz="1700" dirty="0" smtClean="0"/>
                        <a:t>п. 28</a:t>
                      </a:r>
                      <a:endParaRPr lang="ru-RU" sz="17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Письмо Минтруда России </a:t>
                      </a:r>
                    </a:p>
                    <a:p>
                      <a:pPr algn="ctr"/>
                      <a:r>
                        <a:rPr lang="ru-RU" dirty="0" smtClean="0"/>
                        <a:t>от 31 октября 2016 г. N 15-1/10/В-8028</a:t>
                      </a:r>
                    </a:p>
                    <a:p>
                      <a:endParaRPr lang="ru-RU" dirty="0"/>
                    </a:p>
                  </a:txBody>
                  <a:tcPr vert="vert27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68">
                <a:tc>
                  <a:txBody>
                    <a:bodyPr/>
                    <a:lstStyle/>
                    <a:p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об обучении по охране труда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п. 30</a:t>
                      </a:r>
                      <a:endParaRPr lang="ru-RU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768">
                <a:tc>
                  <a:txBody>
                    <a:bodyPr/>
                    <a:lstStyle/>
                    <a:p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(положение)</a:t>
                      </a:r>
                      <a:r>
                        <a:rPr lang="ru-RU" sz="17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 оценке условий труда</a:t>
                      </a:r>
                      <a:endParaRPr lang="ru-RU" sz="17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п. 32</a:t>
                      </a:r>
                      <a:endParaRPr lang="ru-RU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vert="vert270" anchor="ctr"/>
                </a:tc>
              </a:tr>
              <a:tr h="291296">
                <a:tc>
                  <a:txBody>
                    <a:bodyPr/>
                    <a:lstStyle/>
                    <a:p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Порядок,</a:t>
                      </a:r>
                      <a:r>
                        <a:rPr lang="ru-RU" sz="17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регулирующий </a:t>
                      </a: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профессиональными рисками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п. 36</a:t>
                      </a:r>
                      <a:endParaRPr lang="ru-RU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проведения медицинских осмотров и психиатрических освидетельствований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п. 40</a:t>
                      </a:r>
                      <a:endParaRPr lang="ru-RU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обеспечения работников СИЗ и </a:t>
                      </a:r>
                      <a:r>
                        <a:rPr lang="ru-RU" sz="17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СиОС</a:t>
                      </a:r>
                      <a:endParaRPr lang="ru-RU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п. 45</a:t>
                      </a:r>
                      <a:endParaRPr lang="ru-RU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57440">
                <a:tc>
                  <a:txBody>
                    <a:bodyPr/>
                    <a:lstStyle/>
                    <a:p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обеспечения работников молоком и другими равноценными пищевыми продуктами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п. 48</a:t>
                      </a:r>
                      <a:endParaRPr lang="ru-RU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обеспечения безопасных работ,</a:t>
                      </a:r>
                      <a:r>
                        <a:rPr lang="ru-RU" sz="17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выполняемых сторонними организациями</a:t>
                      </a:r>
                      <a:endParaRPr lang="ru-RU" sz="170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п. 49</a:t>
                      </a:r>
                      <a:endParaRPr lang="ru-RU" sz="17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5592" y="188640"/>
            <a:ext cx="8619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Выборный орган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первичной профсоюзной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организации.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ыдача мотивированного мнения.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Средства индивидуальной защиты (СИЗ)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2148" y="1388969"/>
            <a:ext cx="86330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Межотраслевые правила </a:t>
            </a:r>
            <a:r>
              <a:rPr lang="ru-RU" sz="2400" dirty="0">
                <a:solidFill>
                  <a:srgbClr val="C00000"/>
                </a:solidFill>
              </a:rPr>
              <a:t>обеспечения работников специальной одеждой, специальной обувью и другими средствами индивидуальной </a:t>
            </a:r>
            <a:r>
              <a:rPr lang="ru-RU" sz="2400" dirty="0" smtClean="0">
                <a:solidFill>
                  <a:srgbClr val="C00000"/>
                </a:solidFill>
              </a:rPr>
              <a:t>защиты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(приказ </a:t>
            </a:r>
            <a:r>
              <a:rPr lang="ru-RU" sz="2400" dirty="0" err="1">
                <a:solidFill>
                  <a:srgbClr val="C00000"/>
                </a:solidFill>
              </a:rPr>
              <a:t>Минздравсоцразвития</a:t>
            </a:r>
            <a:r>
              <a:rPr lang="ru-RU" sz="2400" dirty="0">
                <a:solidFill>
                  <a:srgbClr val="C00000"/>
                </a:solidFill>
              </a:rPr>
              <a:t> России от 01.06.2009 </a:t>
            </a:r>
            <a:r>
              <a:rPr lang="ru-RU" sz="2400" dirty="0" smtClean="0">
                <a:solidFill>
                  <a:srgbClr val="C00000"/>
                </a:solidFill>
              </a:rPr>
              <a:t>№ 290н)</a:t>
            </a:r>
          </a:p>
          <a:p>
            <a:endParaRPr lang="ru-RU" dirty="0" smtClean="0"/>
          </a:p>
          <a:p>
            <a:pPr algn="ctr"/>
            <a:r>
              <a:rPr lang="ru-RU" sz="2400" b="1" dirty="0"/>
              <a:t>Мнение ВО ППО дается </a:t>
            </a:r>
            <a:r>
              <a:rPr lang="ru-RU" sz="2400" b="1" dirty="0" smtClean="0"/>
              <a:t>на: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dirty="0" smtClean="0"/>
              <a:t>выдачу работникам СИЗ, улучшающих защиту по сравнению с типовыми СИЗ. Данные СИЗ указываются в нормах работодателя, утвержденных с учетом мнения ВО ППО </a:t>
            </a:r>
            <a:r>
              <a:rPr lang="ru-RU" sz="2400" dirty="0" smtClean="0">
                <a:solidFill>
                  <a:srgbClr val="C00000"/>
                </a:solidFill>
              </a:rPr>
              <a:t>(п. 6)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dirty="0" smtClean="0"/>
              <a:t>замену </a:t>
            </a:r>
            <a:r>
              <a:rPr lang="ru-RU" sz="2400" dirty="0"/>
              <a:t>одного вида СИЗ на другой, обеспечивающий аналогичную защиту </a:t>
            </a:r>
            <a:r>
              <a:rPr lang="ru-RU" sz="2400" dirty="0">
                <a:solidFill>
                  <a:srgbClr val="C00000"/>
                </a:solidFill>
              </a:rPr>
              <a:t>(п. 7)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dirty="0" smtClean="0"/>
              <a:t>устанавливаемое </a:t>
            </a:r>
            <a:r>
              <a:rPr lang="ru-RU" sz="2400" dirty="0"/>
              <a:t>работодателем время пользования утепленных СИЗ (начало и окончание периода носки) </a:t>
            </a:r>
            <a:r>
              <a:rPr lang="ru-RU" sz="2400" dirty="0">
                <a:solidFill>
                  <a:srgbClr val="C00000"/>
                </a:solidFill>
              </a:rPr>
              <a:t>(п. 21)</a:t>
            </a:r>
          </a:p>
        </p:txBody>
      </p:sp>
    </p:spTree>
    <p:extLst>
      <p:ext uri="{BB962C8B-B14F-4D97-AF65-F5344CB8AC3E}">
        <p14:creationId xmlns:p14="http://schemas.microsoft.com/office/powerpoint/2010/main" val="2213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5592" y="188640"/>
            <a:ext cx="8614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Выборный орган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первичной профсоюзной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организации.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ыдача мотивированного мнения.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Смывающие и обезвреживающие средства (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СиОС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592" y="1700808"/>
            <a:ext cx="86330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Стандарт </a:t>
            </a:r>
            <a:r>
              <a:rPr lang="ru-RU" sz="2400" dirty="0">
                <a:solidFill>
                  <a:srgbClr val="C00000"/>
                </a:solidFill>
              </a:rPr>
              <a:t>безопасности труда </a:t>
            </a:r>
            <a:r>
              <a:rPr lang="ru-RU" sz="2400" dirty="0" smtClean="0">
                <a:solidFill>
                  <a:srgbClr val="C00000"/>
                </a:solidFill>
              </a:rPr>
              <a:t>«Обеспечение </a:t>
            </a:r>
            <a:r>
              <a:rPr lang="ru-RU" sz="2400" dirty="0">
                <a:solidFill>
                  <a:srgbClr val="C00000"/>
                </a:solidFill>
              </a:rPr>
              <a:t>работников смывающими и (или) обезвреживающими </a:t>
            </a:r>
            <a:r>
              <a:rPr lang="ru-RU" sz="2400" dirty="0" smtClean="0">
                <a:solidFill>
                  <a:srgbClr val="C00000"/>
                </a:solidFill>
              </a:rPr>
              <a:t>средствами»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(приказ </a:t>
            </a:r>
            <a:r>
              <a:rPr lang="ru-RU" sz="2400" dirty="0" err="1">
                <a:solidFill>
                  <a:srgbClr val="C00000"/>
                </a:solidFill>
              </a:rPr>
              <a:t>Минздравсоцразвития</a:t>
            </a:r>
            <a:r>
              <a:rPr lang="ru-RU" sz="2400" dirty="0">
                <a:solidFill>
                  <a:srgbClr val="C00000"/>
                </a:solidFill>
              </a:rPr>
              <a:t> России от 17.12.2010 № </a:t>
            </a:r>
            <a:r>
              <a:rPr lang="ru-RU" sz="2400" dirty="0" smtClean="0">
                <a:solidFill>
                  <a:srgbClr val="C00000"/>
                </a:solidFill>
              </a:rPr>
              <a:t>1122н)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/>
          </a:p>
          <a:p>
            <a:pPr algn="ctr"/>
            <a:r>
              <a:rPr lang="ru-RU" sz="2400" b="1" dirty="0"/>
              <a:t>Мнение ВО ППО дается </a:t>
            </a:r>
            <a:r>
              <a:rPr lang="ru-RU" sz="2400" b="1" dirty="0" smtClean="0"/>
              <a:t>на: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dirty="0" smtClean="0"/>
              <a:t>выдачу работникам </a:t>
            </a:r>
            <a:r>
              <a:rPr lang="ru-RU" sz="2400" dirty="0" err="1" smtClean="0"/>
              <a:t>СиОС</a:t>
            </a:r>
            <a:r>
              <a:rPr lang="ru-RU" sz="2400" dirty="0" smtClean="0"/>
              <a:t>, улучшающих защиту по сравнению с типовыми </a:t>
            </a:r>
            <a:r>
              <a:rPr lang="ru-RU" sz="2400" dirty="0" err="1" smtClean="0"/>
              <a:t>СиОС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(п. 7)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dirty="0" smtClean="0"/>
              <a:t>утверждаемый работодателем Перечень бесплатной выдачи </a:t>
            </a:r>
            <a:r>
              <a:rPr lang="ru-RU" sz="2400" dirty="0" err="1" smtClean="0"/>
              <a:t>СиОС</a:t>
            </a:r>
            <a:r>
              <a:rPr lang="ru-RU" sz="2400" dirty="0" smtClean="0"/>
              <a:t>. Данный Перечень работодатель должен формировать с учетом мнения ВО ППО </a:t>
            </a:r>
            <a:r>
              <a:rPr lang="ru-RU" sz="2400" dirty="0">
                <a:solidFill>
                  <a:srgbClr val="C00000"/>
                </a:solidFill>
              </a:rPr>
              <a:t>(п. </a:t>
            </a:r>
            <a:r>
              <a:rPr lang="ru-RU" sz="2400" dirty="0" smtClean="0">
                <a:solidFill>
                  <a:srgbClr val="C00000"/>
                </a:solidFill>
              </a:rPr>
              <a:t>13)</a:t>
            </a:r>
            <a:endParaRPr lang="ru-RU" sz="2400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6592" y="174080"/>
            <a:ext cx="8593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Выборный орган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первичной профсоюзной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организации.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ыдача мотивированного мнения.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Молоко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96752"/>
            <a:ext cx="892899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Нормы </a:t>
            </a:r>
            <a:r>
              <a:rPr lang="ru-RU" sz="2000" dirty="0">
                <a:solidFill>
                  <a:srgbClr val="C00000"/>
                </a:solidFill>
              </a:rPr>
              <a:t>и </a:t>
            </a:r>
            <a:r>
              <a:rPr lang="ru-RU" sz="2000" dirty="0" smtClean="0">
                <a:solidFill>
                  <a:srgbClr val="C00000"/>
                </a:solidFill>
              </a:rPr>
              <a:t>условия </a:t>
            </a:r>
            <a:r>
              <a:rPr lang="ru-RU" sz="2000" dirty="0">
                <a:solidFill>
                  <a:srgbClr val="C00000"/>
                </a:solidFill>
              </a:rPr>
              <a:t>бесплатной выдачи работникам, занятым на работах с вредными условиями труда, молока или других равноценных пищевых </a:t>
            </a:r>
            <a:r>
              <a:rPr lang="ru-RU" sz="2000" dirty="0" smtClean="0">
                <a:solidFill>
                  <a:srgbClr val="C00000"/>
                </a:solidFill>
              </a:rPr>
              <a:t>продуктов (приказ </a:t>
            </a:r>
            <a:r>
              <a:rPr lang="ru-RU" sz="2000" dirty="0" err="1">
                <a:solidFill>
                  <a:srgbClr val="C00000"/>
                </a:solidFill>
              </a:rPr>
              <a:t>Минздравсоцразвития</a:t>
            </a:r>
            <a:r>
              <a:rPr lang="ru-RU" sz="2000" dirty="0">
                <a:solidFill>
                  <a:srgbClr val="C00000"/>
                </a:solidFill>
              </a:rPr>
              <a:t> России от 16.02.2009 №</a:t>
            </a:r>
            <a:r>
              <a:rPr lang="ru-RU" sz="2000" dirty="0" smtClean="0">
                <a:solidFill>
                  <a:srgbClr val="C00000"/>
                </a:solidFill>
              </a:rPr>
              <a:t> 45н)</a:t>
            </a:r>
          </a:p>
          <a:p>
            <a:endParaRPr lang="ru-RU" dirty="0"/>
          </a:p>
          <a:p>
            <a:endParaRPr lang="ru-RU" sz="2400" dirty="0" smtClean="0"/>
          </a:p>
          <a:p>
            <a:endParaRPr lang="ru-RU" sz="2400" dirty="0"/>
          </a:p>
          <a:p>
            <a:pPr algn="ctr"/>
            <a:endParaRPr lang="ru-RU" sz="1100" dirty="0" smtClean="0">
              <a:solidFill>
                <a:srgbClr val="C00000"/>
              </a:solidFill>
            </a:endParaRPr>
          </a:p>
          <a:p>
            <a:pPr algn="ctr"/>
            <a:endParaRPr lang="ru-RU" sz="1100" dirty="0">
              <a:solidFill>
                <a:srgbClr val="C00000"/>
              </a:solidFill>
            </a:endParaRPr>
          </a:p>
          <a:p>
            <a:pPr algn="ctr"/>
            <a:endParaRPr lang="ru-RU" sz="1100" dirty="0" smtClean="0">
              <a:solidFill>
                <a:srgbClr val="C00000"/>
              </a:solidFill>
            </a:endParaRPr>
          </a:p>
          <a:p>
            <a:pPr algn="ctr"/>
            <a:endParaRPr lang="ru-RU" sz="1100" dirty="0">
              <a:solidFill>
                <a:srgbClr val="C00000"/>
              </a:solidFill>
            </a:endParaRPr>
          </a:p>
          <a:p>
            <a:pPr algn="ctr"/>
            <a:endParaRPr lang="ru-RU" sz="1100" dirty="0" smtClean="0">
              <a:solidFill>
                <a:srgbClr val="C00000"/>
              </a:solidFill>
            </a:endParaRPr>
          </a:p>
          <a:p>
            <a:pPr algn="ctr"/>
            <a:endParaRPr lang="ru-RU" sz="1600" dirty="0" smtClean="0">
              <a:solidFill>
                <a:srgbClr val="C00000"/>
              </a:solidFill>
            </a:endParaRPr>
          </a:p>
          <a:p>
            <a:pPr algn="ctr"/>
            <a:endParaRPr lang="ru-RU" sz="6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Возможность осуществления компенсационной выплаты указывается в Коллективном договоре </a:t>
            </a:r>
            <a:r>
              <a:rPr lang="ru-RU" sz="2400" b="1" dirty="0">
                <a:solidFill>
                  <a:srgbClr val="C00000"/>
                </a:solidFill>
              </a:rPr>
              <a:t>(ст. 222 ТК РФ)</a:t>
            </a:r>
          </a:p>
          <a:p>
            <a:pPr algn="ctr"/>
            <a:endParaRPr lang="ru-RU" sz="6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Порядок </a:t>
            </a:r>
            <a:r>
              <a:rPr lang="ru-RU" sz="2000" dirty="0">
                <a:solidFill>
                  <a:srgbClr val="C00000"/>
                </a:solidFill>
              </a:rPr>
              <a:t>осуществления компенсационной выплаты в размере, эквивалентном стоимости молока или других равноценных пищевых </a:t>
            </a:r>
            <a:r>
              <a:rPr lang="ru-RU" sz="2000" dirty="0" smtClean="0">
                <a:solidFill>
                  <a:srgbClr val="C00000"/>
                </a:solidFill>
              </a:rPr>
              <a:t>продуктов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(приказ </a:t>
            </a:r>
            <a:r>
              <a:rPr lang="ru-RU" sz="2000" dirty="0" err="1">
                <a:solidFill>
                  <a:srgbClr val="C00000"/>
                </a:solidFill>
              </a:rPr>
              <a:t>Минздравсоцразвития</a:t>
            </a:r>
            <a:r>
              <a:rPr lang="ru-RU" sz="2000" dirty="0">
                <a:solidFill>
                  <a:srgbClr val="C00000"/>
                </a:solidFill>
              </a:rPr>
              <a:t> России от 16.02.2009 № 45н)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b="1" dirty="0"/>
              <a:t>Мнение ВО ППО дается на </a:t>
            </a:r>
            <a:r>
              <a:rPr lang="ru-RU" sz="2000" dirty="0"/>
              <a:t>определяемый работодателем конкретный размер компенсационной выплаты и порядок ее индексации.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730105"/>
              </p:ext>
            </p:extLst>
          </p:nvPr>
        </p:nvGraphicFramePr>
        <p:xfrm>
          <a:off x="226592" y="2276872"/>
          <a:ext cx="8809904" cy="196291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830215"/>
                <a:gridCol w="2600862"/>
                <a:gridCol w="1300890"/>
                <a:gridCol w="2077937"/>
              </a:tblGrid>
              <a:tr h="476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Вид замены молока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Заявление работника (свободная форма)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Мнение 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ВО ППО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Пункт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Норм и условий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Выдача равноценных пищевых продуктов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Компенсационная выплата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Отмена выдачи </a:t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при уст.</a:t>
                      </a:r>
                      <a:r>
                        <a:rPr lang="ru-RU" sz="1600" baseline="0" dirty="0" smtClean="0">
                          <a:effectLst/>
                        </a:rPr>
                        <a:t> класса 1 или 2 (СОУТ)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13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6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9567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b="1" smtClean="0"/>
              <a:t>7</a:t>
            </a:fld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Участие представителей профсоюза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комиссии по расследованию несчастных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случаев (НС)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ст. 229 ТК РФ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932" y="4005064"/>
            <a:ext cx="885698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НС не связанные </a:t>
            </a:r>
          </a:p>
          <a:p>
            <a:pPr algn="just"/>
            <a:r>
              <a:rPr lang="ru-RU" sz="2200" dirty="0" smtClean="0"/>
              <a:t>с производством </a:t>
            </a:r>
            <a:r>
              <a:rPr lang="ru-RU" sz="2200" b="1" dirty="0" smtClean="0">
                <a:solidFill>
                  <a:srgbClr val="C00000"/>
                </a:solidFill>
              </a:rPr>
              <a:t>(ст. 229.2 ТК РФ)</a:t>
            </a:r>
            <a:r>
              <a:rPr lang="ru-RU" sz="2200" dirty="0" smtClean="0"/>
              <a:t>: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dirty="0"/>
              <a:t>смерть вследствие общего заболевания или </a:t>
            </a:r>
            <a:r>
              <a:rPr lang="ru-RU" dirty="0" smtClean="0"/>
              <a:t>самоубийства;</a:t>
            </a:r>
            <a:endParaRPr lang="ru-RU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dirty="0"/>
              <a:t>смерть или повреждение здоровья, единственной причиной которых явилось по заключению медицинской организации алкогольное, наркотическое или иное токсическое опьянение (отравление) </a:t>
            </a:r>
            <a:r>
              <a:rPr lang="ru-RU" dirty="0" smtClean="0"/>
              <a:t>пострадавшего;</a:t>
            </a:r>
            <a:endParaRPr lang="ru-RU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dirty="0"/>
              <a:t>несчастный случай, происшедший при совершении пострадавшим действий (бездействия), квалифицированных правоохранительными органами как уголовно наказуемое деяние</a:t>
            </a:r>
            <a:r>
              <a:rPr lang="ru-RU" dirty="0" smtClean="0"/>
              <a:t>.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70969720"/>
              </p:ext>
            </p:extLst>
          </p:nvPr>
        </p:nvGraphicFramePr>
        <p:xfrm>
          <a:off x="116992" y="1182197"/>
          <a:ext cx="8856984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936104"/>
          </a:xfrm>
        </p:spPr>
        <p:txBody>
          <a:bodyPr/>
          <a:lstStyle/>
          <a:p>
            <a:r>
              <a:rPr lang="ru-RU" b="1" dirty="0"/>
              <a:t>Учетная форма </a:t>
            </a:r>
            <a:r>
              <a:rPr lang="ru-RU" b="1" dirty="0" smtClean="0"/>
              <a:t>№ </a:t>
            </a:r>
            <a:r>
              <a:rPr lang="ru-RU" b="1" dirty="0"/>
              <a:t>59-НСП/у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052736"/>
            <a:ext cx="8640960" cy="573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Приказ </a:t>
            </a:r>
            <a:r>
              <a:rPr lang="ru-RU" sz="4000" b="1" dirty="0" err="1">
                <a:solidFill>
                  <a:srgbClr val="C00000"/>
                </a:solidFill>
              </a:rPr>
              <a:t>Минздравсоцразвития</a:t>
            </a:r>
            <a:r>
              <a:rPr lang="ru-RU" sz="4000" b="1" dirty="0">
                <a:solidFill>
                  <a:srgbClr val="C00000"/>
                </a:solidFill>
              </a:rPr>
              <a:t> России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от 30.12.2009 № 1045н</a:t>
            </a:r>
          </a:p>
          <a:p>
            <a:pPr algn="just"/>
            <a:endParaRPr lang="ru-RU" sz="1050" b="1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2400" b="1" dirty="0">
                <a:solidFill>
                  <a:schemeClr val="tx2"/>
                </a:solidFill>
              </a:rPr>
              <a:t>Извещение о </a:t>
            </a:r>
            <a:r>
              <a:rPr lang="ru-RU" sz="2400" b="1" dirty="0" smtClean="0">
                <a:solidFill>
                  <a:schemeClr val="tx2"/>
                </a:solidFill>
              </a:rPr>
              <a:t>любом пострадавшем </a:t>
            </a:r>
            <a:r>
              <a:rPr lang="ru-RU" sz="2400" b="1" dirty="0">
                <a:solidFill>
                  <a:schemeClr val="tx2"/>
                </a:solidFill>
              </a:rPr>
              <a:t>от несчастного случая на производстве, обратившемся или доставленном в </a:t>
            </a:r>
            <a:r>
              <a:rPr lang="ru-RU" sz="2400" b="1" dirty="0" smtClean="0">
                <a:solidFill>
                  <a:schemeClr val="tx2"/>
                </a:solidFill>
              </a:rPr>
              <a:t>вашу медицинскую </a:t>
            </a:r>
            <a:r>
              <a:rPr lang="ru-RU" sz="2400" b="1" dirty="0">
                <a:solidFill>
                  <a:schemeClr val="tx2"/>
                </a:solidFill>
              </a:rPr>
              <a:t>организацию, должно </a:t>
            </a:r>
            <a:r>
              <a:rPr lang="ru-RU" sz="2400" b="1" dirty="0" smtClean="0">
                <a:solidFill>
                  <a:schemeClr val="tx2"/>
                </a:solidFill>
              </a:rPr>
              <a:t>представляться (направляться) </a:t>
            </a:r>
            <a:r>
              <a:rPr lang="ru-RU" sz="2400" b="1" dirty="0">
                <a:solidFill>
                  <a:schemeClr val="tx2"/>
                </a:solidFill>
              </a:rPr>
              <a:t>в Государственную инспекцию труда в Московской области по адресу:</a:t>
            </a:r>
          </a:p>
          <a:p>
            <a:pPr algn="ctr"/>
            <a:r>
              <a:rPr lang="ru-RU" sz="2200" dirty="0"/>
              <a:t>115582, г. Москва, Домодедовская, дом 24, корпус 3</a:t>
            </a:r>
            <a:br>
              <a:rPr lang="ru-RU" sz="2200" dirty="0"/>
            </a:br>
            <a:r>
              <a:rPr lang="ru-RU" sz="2200" b="1" dirty="0" smtClean="0"/>
              <a:t>–</a:t>
            </a:r>
            <a:endParaRPr lang="ru-RU" sz="2200" b="1" dirty="0"/>
          </a:p>
          <a:p>
            <a:pPr algn="ctr"/>
            <a:r>
              <a:rPr lang="ru-RU" sz="2200" dirty="0"/>
              <a:t>gitmosobl@mail.ru</a:t>
            </a:r>
          </a:p>
          <a:p>
            <a:pPr algn="ctr"/>
            <a:r>
              <a:rPr lang="ru-RU" sz="2200" b="1" dirty="0"/>
              <a:t>– </a:t>
            </a:r>
            <a:endParaRPr lang="ru-RU" sz="2200" b="1" dirty="0" smtClean="0"/>
          </a:p>
          <a:p>
            <a:pPr algn="ctr"/>
            <a:r>
              <a:rPr lang="ru-RU" sz="2200" dirty="0" smtClean="0"/>
              <a:t>8 </a:t>
            </a:r>
            <a:r>
              <a:rPr lang="ru-RU" sz="2200" dirty="0"/>
              <a:t>(499) </a:t>
            </a:r>
            <a:r>
              <a:rPr lang="ru-RU" sz="2200" dirty="0" smtClean="0"/>
              <a:t>725-77-30</a:t>
            </a:r>
          </a:p>
          <a:p>
            <a:pPr algn="ctr"/>
            <a:r>
              <a:rPr lang="ru-RU" sz="2200" dirty="0" smtClean="0"/>
              <a:t>(факс </a:t>
            </a:r>
            <a:r>
              <a:rPr lang="ru-RU" sz="2200" dirty="0"/>
              <a:t>для извещения о несчастных </a:t>
            </a:r>
            <a:r>
              <a:rPr lang="ru-RU" sz="2200" dirty="0" smtClean="0"/>
              <a:t>случаях)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7038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9567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b="1" smtClean="0"/>
              <a:t>9</a:t>
            </a:fld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4079" y="-1730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Участие представителей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ВО ППО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комиссии по проверке знаний требований охраны труда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37" y="1124744"/>
            <a:ext cx="91131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Порядок </a:t>
            </a:r>
            <a:r>
              <a:rPr lang="ru-RU" sz="2400" b="1" dirty="0">
                <a:solidFill>
                  <a:srgbClr val="C00000"/>
                </a:solidFill>
              </a:rPr>
              <a:t>обучения по охране труда и проверки знаний требований охраны труда работников </a:t>
            </a:r>
            <a:r>
              <a:rPr lang="ru-RU" sz="2400" b="1" dirty="0" smtClean="0">
                <a:solidFill>
                  <a:srgbClr val="C00000"/>
                </a:solidFill>
              </a:rPr>
              <a:t>организаций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(постановление </a:t>
            </a:r>
            <a:r>
              <a:rPr lang="ru-RU" sz="2400" b="1" dirty="0">
                <a:solidFill>
                  <a:srgbClr val="C00000"/>
                </a:solidFill>
              </a:rPr>
              <a:t>Минтруда России, Минобразования России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от </a:t>
            </a:r>
            <a:r>
              <a:rPr lang="ru-RU" sz="2400" b="1" dirty="0">
                <a:solidFill>
                  <a:srgbClr val="C00000"/>
                </a:solidFill>
              </a:rPr>
              <a:t>13.01.2003 N 1/29)</a:t>
            </a:r>
          </a:p>
          <a:p>
            <a:endParaRPr lang="ru-RU" dirty="0" smtClean="0"/>
          </a:p>
          <a:p>
            <a:pPr algn="just"/>
            <a:r>
              <a:rPr lang="ru-RU" sz="2200" dirty="0"/>
              <a:t>В </a:t>
            </a:r>
            <a:r>
              <a:rPr lang="ru-RU" sz="2200" dirty="0" smtClean="0"/>
              <a:t>комиссию </a:t>
            </a:r>
            <a:r>
              <a:rPr lang="ru-RU" sz="2200" dirty="0"/>
              <a:t>по проверке знаний требований охраны труда </a:t>
            </a:r>
            <a:r>
              <a:rPr lang="ru-RU" sz="2200" dirty="0" smtClean="0"/>
              <a:t>организации могут включаться представители ВО ППО, </a:t>
            </a:r>
            <a:r>
              <a:rPr lang="ru-RU" sz="2200" dirty="0"/>
              <a:t>в том числе уполномоченные </a:t>
            </a:r>
            <a:r>
              <a:rPr lang="ru-RU" sz="2200" dirty="0" smtClean="0"/>
              <a:t>лица </a:t>
            </a:r>
            <a:r>
              <a:rPr lang="ru-RU" sz="2200" dirty="0"/>
              <a:t>по охране </a:t>
            </a:r>
            <a:r>
              <a:rPr lang="ru-RU" sz="2200" dirty="0" smtClean="0"/>
              <a:t>труда </a:t>
            </a:r>
            <a:r>
              <a:rPr lang="ru-RU" sz="2200" b="1" dirty="0" smtClean="0">
                <a:solidFill>
                  <a:srgbClr val="C00000"/>
                </a:solidFill>
              </a:rPr>
              <a:t>(п. 3.4)</a:t>
            </a:r>
            <a:r>
              <a:rPr lang="ru-RU" sz="2200" dirty="0" smtClean="0"/>
              <a:t>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Ч</a:t>
            </a:r>
            <a:r>
              <a:rPr lang="ru-RU" sz="2200" dirty="0" smtClean="0"/>
              <a:t>лены комиссии </a:t>
            </a:r>
            <a:r>
              <a:rPr lang="ru-RU" sz="2200" dirty="0"/>
              <a:t>по проверке знаний требований охраны труда </a:t>
            </a:r>
            <a:r>
              <a:rPr lang="ru-RU" sz="2200" dirty="0" smtClean="0"/>
              <a:t>организации, </a:t>
            </a:r>
            <a:r>
              <a:rPr lang="ru-RU" sz="2200" dirty="0"/>
              <a:t>уполномоченные лица по охране </a:t>
            </a:r>
            <a:r>
              <a:rPr lang="ru-RU" sz="2200" dirty="0" smtClean="0"/>
              <a:t>труда должны проходить обучение по охране труда по 40-часовой программе для руководителей и специалистов в обучающих организациях (учебных центрах) </a:t>
            </a:r>
            <a:r>
              <a:rPr lang="ru-RU" sz="2200" b="1" dirty="0" smtClean="0">
                <a:solidFill>
                  <a:srgbClr val="C00000"/>
                </a:solidFill>
              </a:rPr>
              <a:t>(п. 2.3.2)</a:t>
            </a:r>
            <a:r>
              <a:rPr lang="ru-RU" sz="2200" dirty="0" smtClean="0"/>
              <a:t>.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8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1232</Words>
  <Application>Microsoft Office PowerPoint</Application>
  <PresentationFormat>Экран (4:3)</PresentationFormat>
  <Paragraphs>239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Постоянно действующий семинар          29.11.2018 МОНИКИ им. Владимирского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Учетная форма № 59-НСП/у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ч. 8 ст. 35 Федерального закона от 28.12.2013 № 400-ФЗ  «О трудовых пенсиях»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Постоянно действующий семинар   19.09.2018  МИНИКИ им. Владимирского</dc:title>
  <dc:creator>userok2</dc:creator>
  <cp:lastModifiedBy>Никита Елис</cp:lastModifiedBy>
  <cp:revision>40</cp:revision>
  <dcterms:created xsi:type="dcterms:W3CDTF">2018-09-18T11:52:51Z</dcterms:created>
  <dcterms:modified xsi:type="dcterms:W3CDTF">2018-11-30T08:41:53Z</dcterms:modified>
</cp:coreProperties>
</file>